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118"/>
  </p:notesMasterIdLst>
  <p:sldIdLst>
    <p:sldId id="925" r:id="rId2"/>
    <p:sldId id="1819" r:id="rId3"/>
    <p:sldId id="2106" r:id="rId4"/>
    <p:sldId id="2007" r:id="rId5"/>
    <p:sldId id="2008" r:id="rId6"/>
    <p:sldId id="2009" r:id="rId7"/>
    <p:sldId id="1990" r:id="rId8"/>
    <p:sldId id="2144" r:id="rId9"/>
    <p:sldId id="1997" r:id="rId10"/>
    <p:sldId id="1998" r:id="rId11"/>
    <p:sldId id="1993" r:id="rId12"/>
    <p:sldId id="1999" r:id="rId13"/>
    <p:sldId id="2000" r:id="rId14"/>
    <p:sldId id="1830" r:id="rId15"/>
    <p:sldId id="1827" r:id="rId16"/>
    <p:sldId id="2001" r:id="rId17"/>
    <p:sldId id="2002" r:id="rId18"/>
    <p:sldId id="2003" r:id="rId19"/>
    <p:sldId id="2004" r:id="rId20"/>
    <p:sldId id="1991" r:id="rId21"/>
    <p:sldId id="2013" r:id="rId22"/>
    <p:sldId id="2012" r:id="rId23"/>
    <p:sldId id="1837" r:id="rId24"/>
    <p:sldId id="1838" r:id="rId25"/>
    <p:sldId id="1839" r:id="rId26"/>
    <p:sldId id="1840" r:id="rId27"/>
    <p:sldId id="1841" r:id="rId28"/>
    <p:sldId id="1842" r:id="rId29"/>
    <p:sldId id="1843" r:id="rId30"/>
    <p:sldId id="2145" r:id="rId31"/>
    <p:sldId id="2146" r:id="rId32"/>
    <p:sldId id="2147" r:id="rId33"/>
    <p:sldId id="2148" r:id="rId34"/>
    <p:sldId id="2149" r:id="rId35"/>
    <p:sldId id="2150" r:id="rId36"/>
    <p:sldId id="2151" r:id="rId37"/>
    <p:sldId id="2152" r:id="rId38"/>
    <p:sldId id="2154" r:id="rId39"/>
    <p:sldId id="2153" r:id="rId40"/>
    <p:sldId id="2155" r:id="rId41"/>
    <p:sldId id="2157" r:id="rId42"/>
    <p:sldId id="2156" r:id="rId43"/>
    <p:sldId id="2158" r:id="rId44"/>
    <p:sldId id="2192" r:id="rId45"/>
    <p:sldId id="2159" r:id="rId46"/>
    <p:sldId id="2160" r:id="rId47"/>
    <p:sldId id="2161" r:id="rId48"/>
    <p:sldId id="2163" r:id="rId49"/>
    <p:sldId id="2164" r:id="rId50"/>
    <p:sldId id="2165" r:id="rId51"/>
    <p:sldId id="2166" r:id="rId52"/>
    <p:sldId id="2168" r:id="rId53"/>
    <p:sldId id="2167" r:id="rId54"/>
    <p:sldId id="2169" r:id="rId55"/>
    <p:sldId id="2175" r:id="rId56"/>
    <p:sldId id="2173" r:id="rId57"/>
    <p:sldId id="2172" r:id="rId58"/>
    <p:sldId id="2176" r:id="rId59"/>
    <p:sldId id="2177" r:id="rId60"/>
    <p:sldId id="2178" r:id="rId61"/>
    <p:sldId id="2179" r:id="rId62"/>
    <p:sldId id="2180" r:id="rId63"/>
    <p:sldId id="2184" r:id="rId64"/>
    <p:sldId id="2181" r:id="rId65"/>
    <p:sldId id="2182" r:id="rId66"/>
    <p:sldId id="2183" r:id="rId67"/>
    <p:sldId id="2185" r:id="rId68"/>
    <p:sldId id="2186" r:id="rId69"/>
    <p:sldId id="2187" r:id="rId70"/>
    <p:sldId id="2188" r:id="rId71"/>
    <p:sldId id="2189" r:id="rId72"/>
    <p:sldId id="2190" r:id="rId73"/>
    <p:sldId id="2191" r:id="rId74"/>
    <p:sldId id="2055" r:id="rId75"/>
    <p:sldId id="2067" r:id="rId76"/>
    <p:sldId id="2068" r:id="rId77"/>
    <p:sldId id="2072" r:id="rId78"/>
    <p:sldId id="2073" r:id="rId79"/>
    <p:sldId id="2074" r:id="rId80"/>
    <p:sldId id="2075" r:id="rId81"/>
    <p:sldId id="2079" r:id="rId82"/>
    <p:sldId id="2077" r:id="rId83"/>
    <p:sldId id="2078" r:id="rId84"/>
    <p:sldId id="2080" r:id="rId85"/>
    <p:sldId id="2139" r:id="rId86"/>
    <p:sldId id="2208" r:id="rId87"/>
    <p:sldId id="2140" r:id="rId88"/>
    <p:sldId id="2141" r:id="rId89"/>
    <p:sldId id="2142" r:id="rId90"/>
    <p:sldId id="2207" r:id="rId91"/>
    <p:sldId id="2194" r:id="rId92"/>
    <p:sldId id="2209" r:id="rId93"/>
    <p:sldId id="2210" r:id="rId94"/>
    <p:sldId id="2211" r:id="rId95"/>
    <p:sldId id="2212" r:id="rId96"/>
    <p:sldId id="2213" r:id="rId97"/>
    <p:sldId id="2214" r:id="rId98"/>
    <p:sldId id="2193" r:id="rId99"/>
    <p:sldId id="2215" r:id="rId100"/>
    <p:sldId id="2216" r:id="rId101"/>
    <p:sldId id="2217" r:id="rId102"/>
    <p:sldId id="2218" r:id="rId103"/>
    <p:sldId id="2199" r:id="rId104"/>
    <p:sldId id="2219" r:id="rId105"/>
    <p:sldId id="2197" r:id="rId106"/>
    <p:sldId id="2221" r:id="rId107"/>
    <p:sldId id="2220" r:id="rId108"/>
    <p:sldId id="2222" r:id="rId109"/>
    <p:sldId id="2198" r:id="rId110"/>
    <p:sldId id="2201" r:id="rId111"/>
    <p:sldId id="2200" r:id="rId112"/>
    <p:sldId id="2202" r:id="rId113"/>
    <p:sldId id="2204" r:id="rId114"/>
    <p:sldId id="2203" r:id="rId115"/>
    <p:sldId id="2223" r:id="rId116"/>
    <p:sldId id="1191" r:id="rId117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B6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4" autoAdjust="0"/>
    <p:restoredTop sz="92559" autoAdjust="0"/>
  </p:normalViewPr>
  <p:slideViewPr>
    <p:cSldViewPr>
      <p:cViewPr varScale="1">
        <p:scale>
          <a:sx n="63" d="100"/>
          <a:sy n="63" d="100"/>
        </p:scale>
        <p:origin x="152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7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D742D68A-9E50-4BC6-A130-4EEBADDC709F}" type="datetimeFigureOut">
              <a:rPr lang="zh-TW" altLang="en-US"/>
              <a:pPr/>
              <a:t>2016/4/17</a:t>
            </a:fld>
            <a:endParaRPr lang="zh-TW" altLang="en-US"/>
          </a:p>
        </p:txBody>
      </p:sp>
      <p:sp>
        <p:nvSpPr>
          <p:cNvPr id="51204" name="投影片圖像版面配置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A51A17F7-40DB-48EF-B1EE-0B33A3CCDF8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385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450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A17F7-40DB-48EF-B1EE-0B33A3CCDF8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521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B577403-F0BD-4A95-9773-D26CDF7B7197}" type="slidenum">
              <a:rPr kumimoji="0" lang="zh-TW" altLang="en-US">
                <a:latin typeface="Calibri" pitchFamily="34" charset="0"/>
              </a:rPr>
              <a:pPr eaLnBrk="1" hangingPunct="1"/>
              <a:t>116</a:t>
            </a:fld>
            <a:endParaRPr kumimoji="0" lang="zh-TW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0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Copy\BOY&amp;SKYME\2013.10 大數資訊有限公司簡報頁\設計檔\PSD\大數資訊簡報頁-1-1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342" y="2924944"/>
            <a:ext cx="5182344" cy="57606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56176" y="5301208"/>
            <a:ext cx="2339752" cy="9488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副標題 2"/>
          <p:cNvSpPr>
            <a:spLocks noGrp="1"/>
          </p:cNvSpPr>
          <p:nvPr>
            <p:ph type="subTitle" idx="1"/>
          </p:nvPr>
        </p:nvSpPr>
        <p:spPr>
          <a:xfrm>
            <a:off x="2555776" y="3597542"/>
            <a:ext cx="5040560" cy="478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870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BB3544-763A-4255-BEB5-925927B4FD05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6B9A5-4102-4BE5-ADCF-FB0FB4D9174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982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Copy\BOY&amp;SKYME\2013.10 大數資訊有限公司簡報頁\設計檔\PSD\大數資訊簡報頁-4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3FA94-D535-4314-9675-B49739630A50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59A88-FC47-430C-AD16-62CD555985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207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Copy\BOY&amp;SKYME\2013.10 大數資訊有限公司簡報頁\設計檔\PSD\大數資訊簡報頁-3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16832"/>
            <a:ext cx="7772400" cy="1362075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8973"/>
            <a:ext cx="77724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CA87F9-5633-457E-9156-0C235058319B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B1599-7836-4A51-A5A2-5DCA85FFB41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466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EDD473-21E5-4416-84C8-DC66AA2C33A5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13563" y="6381750"/>
            <a:ext cx="2133600" cy="365125"/>
          </a:xfrm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690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1C9591-C732-480D-9D30-D870BC287CBA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7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E625E-2E20-41E0-8696-B6EC101BA33D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723E79-2633-48FD-BFEC-9C851B89FF4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857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67827A-5ECA-466B-BD7C-1B1134539AF2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ECA07-8A20-4597-BC93-6732556D34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4801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E5031-D98F-4E51-8DA3-4EF70330D009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03FCC-971D-458D-A7B7-7781388F703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746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7ABC51-BBE4-49DE-A480-F91CF830BA95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8967D-32F7-4CE2-855F-A63A43FCD1E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85819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598002-9E25-4533-B4F3-40388E05B8CF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AAA28-BAA3-4938-B50A-23079306EF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733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Administrator\Copy\BOY&amp;SKYME\2013.10 大數資訊有限公司簡報頁\設計檔\PSD\大數資訊簡報頁-2.jpg"/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8" y="-20638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0688" y="26035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日期版面配置區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91C547A5-E12C-45E7-A1E4-979E4AFDF8BD}" type="datetime1">
              <a:rPr lang="zh-TW" altLang="en-US" smtClean="0"/>
              <a:t>2016/4/17</a:t>
            </a:fld>
            <a:endParaRPr lang="zh-TW" altLang="en-US"/>
          </a:p>
        </p:txBody>
      </p:sp>
      <p:sp>
        <p:nvSpPr>
          <p:cNvPr id="1030" name="頁尾版面配置區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1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3" r:id="rId11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8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2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0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16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1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ywchiu-tw.appspot.com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acktpub.com/big-data-and-business-intelligence/machine-learning-r-cookboo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infolite/ipjbadabbpedegielkhgpiekdlmfpga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advisor.com.tw/Hotel_Review-g293913-d1448765-Reviews-or10-Royal_Seasons_Hotel_Hot_Spring_Beitou-Taipei.html#REVIEWS" TargetMode="External"/><Relationship Id="rId2" Type="http://schemas.openxmlformats.org/officeDocument/2006/relationships/hyperlink" Target="https://www.tripadvisor.com.tw/Hotel_Review-g293913-d1448765-Reviews-Royal_Seasons_Hotel_Hot_Spring_Beitou-Taipei.html#REVIEW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ripadvisor.com.tw/Hotel_Review-g293913-d1448765-Reviews-or20-Royal_Seasons_Hotel_Hot_Spring_Beitou-Taipei.html#REVIEWS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addons.mozilla.org/en-US/firefox/addon/sqlite-manager/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3"/>
          <p:cNvSpPr>
            <a:spLocks noGrp="1"/>
          </p:cNvSpPr>
          <p:nvPr>
            <p:ph type="ctrTitle"/>
          </p:nvPr>
        </p:nvSpPr>
        <p:spPr>
          <a:xfrm>
            <a:off x="1287463" y="2924944"/>
            <a:ext cx="5805487" cy="576263"/>
          </a:xfrm>
        </p:spPr>
        <p:txBody>
          <a:bodyPr/>
          <a:lstStyle/>
          <a:p>
            <a:r>
              <a:rPr lang="zh-TW" altLang="en-US" b="0" dirty="0"/>
              <a:t/>
            </a:r>
            <a:br>
              <a:rPr lang="zh-TW" altLang="en-US" b="0" dirty="0"/>
            </a:br>
            <a:r>
              <a:rPr lang="zh-TW" altLang="en-US" dirty="0" smtClean="0"/>
              <a:t>網路</a:t>
            </a:r>
            <a:r>
              <a:rPr lang="zh-TW" altLang="en-US" dirty="0"/>
              <a:t>爬蟲技術實作研習</a:t>
            </a:r>
            <a:r>
              <a:rPr lang="en-US" altLang="zh-TW" dirty="0" smtClean="0"/>
              <a:t>-</a:t>
            </a:r>
            <a:br>
              <a:rPr lang="en-US" altLang="zh-TW" dirty="0" smtClean="0"/>
            </a:br>
            <a:r>
              <a:rPr lang="zh-TW" altLang="en-US" dirty="0" smtClean="0"/>
              <a:t>抓取</a:t>
            </a:r>
            <a:r>
              <a:rPr lang="zh-TW" altLang="en-US" dirty="0"/>
              <a:t>旅遊資訊為例 </a:t>
            </a:r>
            <a:endParaRPr lang="zh-TW" altLang="en-US" dirty="0" smtClean="0">
              <a:cs typeface="Arial" charset="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TW" dirty="0" smtClean="0"/>
              <a:t>David Chiu</a:t>
            </a:r>
          </a:p>
          <a:p>
            <a:r>
              <a:rPr lang="en-US" altLang="zh-TW" dirty="0" smtClean="0"/>
              <a:t>2016/04/10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896557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4353117" y="2033270"/>
            <a:ext cx="1920792" cy="1227530"/>
            <a:chOff x="4353117" y="2033270"/>
            <a:chExt cx="1920792" cy="1227530"/>
          </a:xfrm>
        </p:grpSpPr>
        <p:sp>
          <p:nvSpPr>
            <p:cNvPr id="7" name="圖案 6"/>
            <p:cNvSpPr/>
            <p:nvPr/>
          </p:nvSpPr>
          <p:spPr>
            <a:xfrm rot="1223618">
              <a:off x="4353117" y="2339050"/>
              <a:ext cx="1920792" cy="921750"/>
            </a:xfrm>
            <a:prstGeom prst="swooshArrow">
              <a:avLst>
                <a:gd name="adj1" fmla="val 16310"/>
                <a:gd name="adj2" fmla="val 31370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文字方塊 7"/>
            <p:cNvSpPr txBox="1"/>
            <p:nvPr/>
          </p:nvSpPr>
          <p:spPr>
            <a:xfrm>
              <a:off x="4615701" y="2033270"/>
              <a:ext cx="145886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請求</a:t>
              </a:r>
              <a:r>
                <a:rPr lang="zh-TW" altLang="en-US" dirty="0" smtClean="0"/>
                <a:t> </a:t>
              </a:r>
              <a:r>
                <a:rPr lang="en-US" altLang="zh-TW" dirty="0" smtClean="0"/>
                <a:t>Request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4408486" y="2993314"/>
            <a:ext cx="1873292" cy="1305516"/>
            <a:chOff x="4408486" y="2993314"/>
            <a:chExt cx="1873292" cy="1305516"/>
          </a:xfrm>
        </p:grpSpPr>
        <p:sp>
          <p:nvSpPr>
            <p:cNvPr id="9" name="圖案 8"/>
            <p:cNvSpPr/>
            <p:nvPr/>
          </p:nvSpPr>
          <p:spPr>
            <a:xfrm rot="11700000">
              <a:off x="4408486" y="2993314"/>
              <a:ext cx="1873292" cy="893653"/>
            </a:xfrm>
            <a:prstGeom prst="swooshArrow">
              <a:avLst>
                <a:gd name="adj1" fmla="val 16310"/>
                <a:gd name="adj2" fmla="val 3137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10" name="文字方塊 9"/>
            <p:cNvSpPr txBox="1"/>
            <p:nvPr/>
          </p:nvSpPr>
          <p:spPr>
            <a:xfrm>
              <a:off x="4515474" y="3929498"/>
              <a:ext cx="159607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latin typeface="微軟正黑體" pitchFamily="34" charset="-120"/>
                  <a:ea typeface="微軟正黑體" pitchFamily="34" charset="-120"/>
                </a:rPr>
                <a:t>回應</a:t>
              </a:r>
              <a:r>
                <a:rPr lang="zh-TW" altLang="en-US" dirty="0" smtClean="0"/>
                <a:t> </a:t>
              </a:r>
              <a:r>
                <a:rPr lang="en-US" altLang="zh-TW" dirty="0" smtClean="0"/>
                <a:t>Response</a:t>
              </a:r>
            </a:p>
          </p:txBody>
        </p:sp>
      </p:grpSp>
      <p:sp>
        <p:nvSpPr>
          <p:cNvPr id="15" name="雲朵形 14"/>
          <p:cNvSpPr/>
          <p:nvPr/>
        </p:nvSpPr>
        <p:spPr>
          <a:xfrm>
            <a:off x="6300225" y="2557001"/>
            <a:ext cx="2304256" cy="108012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微軟正黑體" pitchFamily="34" charset="-120"/>
                <a:ea typeface="微軟正黑體" pitchFamily="34" charset="-120"/>
              </a:rPr>
              <a:t>網頁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流程圖: 替代處理程序 15"/>
          <p:cNvSpPr/>
          <p:nvPr/>
        </p:nvSpPr>
        <p:spPr>
          <a:xfrm>
            <a:off x="2380505" y="2721342"/>
            <a:ext cx="1872208" cy="751438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網頁連結器</a:t>
            </a:r>
            <a:endParaRPr lang="en-US" altLang="zh-TW" sz="1600" dirty="0" smtClean="0"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Web Connector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2380505" y="3601117"/>
            <a:ext cx="1872208" cy="1687542"/>
            <a:chOff x="2380505" y="3601117"/>
            <a:chExt cx="1872208" cy="1687542"/>
          </a:xfrm>
        </p:grpSpPr>
        <p:sp>
          <p:nvSpPr>
            <p:cNvPr id="17" name="向下箭號 16"/>
            <p:cNvSpPr/>
            <p:nvPr/>
          </p:nvSpPr>
          <p:spPr>
            <a:xfrm>
              <a:off x="3100585" y="3601117"/>
              <a:ext cx="432048" cy="823747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流程圖: 替代處理程序 17"/>
            <p:cNvSpPr/>
            <p:nvPr/>
          </p:nvSpPr>
          <p:spPr>
            <a:xfrm>
              <a:off x="2380505" y="4537221"/>
              <a:ext cx="1872208" cy="751438"/>
            </a:xfrm>
            <a:prstGeom prst="flowChartAlternateProcess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資料</a:t>
              </a:r>
              <a:r>
                <a:rPr lang="zh-TW" altLang="en-US" sz="1600" dirty="0" smtClean="0">
                  <a:latin typeface="微軟正黑體" pitchFamily="34" charset="-120"/>
                  <a:ea typeface="微軟正黑體" pitchFamily="34" charset="-120"/>
                </a:rPr>
                <a:t>剖析</a:t>
              </a:r>
              <a:endParaRPr lang="en-US" altLang="zh-TW" sz="1600" dirty="0" smtClean="0"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en-US" altLang="zh-TW" sz="1600" dirty="0" smtClean="0">
                  <a:latin typeface="微軟正黑體" pitchFamily="34" charset="-120"/>
                  <a:ea typeface="微軟正黑體" pitchFamily="34" charset="-120"/>
                </a:rPr>
                <a:t>Data Parser</a:t>
              </a:r>
              <a:endParaRPr lang="zh-TW" altLang="en-US" sz="1600" dirty="0"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539552" y="2466431"/>
            <a:ext cx="1565890" cy="2610679"/>
            <a:chOff x="539552" y="2466431"/>
            <a:chExt cx="1565890" cy="2610679"/>
          </a:xfrm>
        </p:grpSpPr>
        <p:sp>
          <p:nvSpPr>
            <p:cNvPr id="21" name="流程圖: 磁碟 20"/>
            <p:cNvSpPr/>
            <p:nvPr/>
          </p:nvSpPr>
          <p:spPr>
            <a:xfrm>
              <a:off x="539552" y="2466431"/>
              <a:ext cx="1368152" cy="1610641"/>
            </a:xfrm>
            <a:prstGeom prst="flowChartMagneticDisk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dirty="0">
                  <a:latin typeface="微軟正黑體" pitchFamily="34" charset="-120"/>
                  <a:ea typeface="微軟正黑體" pitchFamily="34" charset="-120"/>
                </a:rPr>
                <a:t>資料中心</a:t>
              </a:r>
              <a:endParaRPr lang="en-US" altLang="zh-TW" sz="1600" dirty="0"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en-US" altLang="zh-TW" sz="1600" dirty="0">
                  <a:latin typeface="微軟正黑體" pitchFamily="34" charset="-120"/>
                  <a:ea typeface="微軟正黑體" pitchFamily="34" charset="-120"/>
                </a:rPr>
                <a:t>Data </a:t>
              </a:r>
              <a:r>
                <a:rPr lang="en-US" altLang="zh-TW" sz="1600" dirty="0" smtClean="0">
                  <a:latin typeface="微軟正黑體" pitchFamily="34" charset="-120"/>
                  <a:ea typeface="微軟正黑體" pitchFamily="34" charset="-120"/>
                </a:rPr>
                <a:t>Center</a:t>
              </a:r>
              <a:endParaRPr lang="zh-TW" altLang="en-US" sz="1600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3" name="右彎箭號 22"/>
            <p:cNvSpPr/>
            <p:nvPr/>
          </p:nvSpPr>
          <p:spPr>
            <a:xfrm rot="16200000">
              <a:off x="1106473" y="4078141"/>
              <a:ext cx="864096" cy="1133842"/>
            </a:xfrm>
            <a:prstGeom prst="ben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標題 2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dirty="0" smtClean="0"/>
              <a:t>爬蟲是怎麼運作的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B9A5-4102-4BE5-ADCF-FB0FB4D91741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9365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如何解開內部的</a:t>
            </a:r>
            <a:r>
              <a:rPr lang="en-US" altLang="zh-TW" dirty="0" smtClean="0"/>
              <a:t>JSON?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reviewerCategories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如果資料內含</a:t>
            </a:r>
            <a:r>
              <a:rPr lang="en-US" altLang="zh-TW" dirty="0" smtClean="0"/>
              <a:t>JSON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5129685" cy="233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07782"/>
      </p:ext>
    </p:extLst>
  </p:cSld>
  <p:clrMapOvr>
    <a:masterClrMapping/>
  </p:clrMapOvr>
  <p:transition spd="slow">
    <p:pull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reviewerCategories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Series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apply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Series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apply </a:t>
            </a:r>
            <a:r>
              <a:rPr lang="zh-TW" altLang="en-US" dirty="0" smtClean="0"/>
              <a:t>做轉換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555980"/>
            <a:ext cx="3096344" cy="35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9028"/>
      </p:ext>
    </p:extLst>
  </p:cSld>
  <p:clrMapOvr>
    <a:masterClrMapping/>
  </p:clrMapOvr>
  <p:transition spd="slow">
    <p:pull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concat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([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userNickname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userDisplayName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reviewText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]],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reviewerCategories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apply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Series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apply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Series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)],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axis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合併</a:t>
            </a:r>
            <a:r>
              <a:rPr lang="en-US" altLang="zh-TW" dirty="0" err="1" smtClean="0"/>
              <a:t>DataFrame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4" y="2564904"/>
            <a:ext cx="7891612" cy="32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05926"/>
      </p:ext>
    </p:extLst>
  </p:cSld>
  <p:clrMapOvr>
    <a:masterClrMapping/>
  </p:clrMapOvr>
  <p:transition spd="slow">
    <p:pull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抓取易遊網評論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6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易遊網旅館評論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93" y="1553444"/>
            <a:ext cx="7427614" cy="450358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6781" y="4891268"/>
            <a:ext cx="681459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https://hotel.eztravel.com.tw/domestic/introduction/HTLI000001915-%E5%8F%B0%E6%9D%B1%E9%B9%BF%E9%87%8E%E9%B9%BF%E9%B3%B4%E6%BA%AB%E6%B3%89%E9%85%92%E5%BA%97Luminous-Hot-Spring-%EF%BC%86-Resort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2366703"/>
      </p:ext>
    </p:extLst>
  </p:cSld>
  <p:clrMapOvr>
    <a:masterClrMapping/>
  </p:clrMapOvr>
  <p:transition spd="slow">
    <p:pull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5" y="2564904"/>
            <a:ext cx="8029922" cy="264466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524061" y="2484186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780307" y="2092111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279273" y="1744387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3126535" y="2802265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853568" y="2608613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341618" y="2252280"/>
            <a:ext cx="11753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err="1" smtClean="0"/>
              <a:t>xhr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1016105" y="4078715"/>
            <a:ext cx="2837463" cy="1489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1515760" y="3729882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165473" y="3284443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5752099"/>
      </p:ext>
    </p:extLst>
  </p:cSld>
  <p:clrMapOvr>
    <a:masterClrMapping/>
  </p:clrMapOvr>
  <p:transition spd="slow">
    <p:pull dir="r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https://hotel.eztravel.com.tw/domestic/reviews/HTLI000001915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</a:t>
            </a:r>
            <a:r>
              <a:rPr lang="en-US" altLang="zh-TW" dirty="0" smtClean="0"/>
              <a:t>reviews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451822"/>
      </p:ext>
    </p:extLst>
  </p:cSld>
  <p:clrMapOvr>
    <a:masterClrMapping/>
  </p:clrMapOvr>
  <p:transition spd="slow">
    <p:pull dir="r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抓取評論區塊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50" y="1700808"/>
            <a:ext cx="6423413" cy="396143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03919" y="5559201"/>
            <a:ext cx="352734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.</a:t>
            </a:r>
            <a:r>
              <a:rPr lang="en-US" altLang="zh-TW" sz="2400" dirty="0" err="1" smtClean="0"/>
              <a:t>reviewContent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做區隔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6878565"/>
      </p:ext>
    </p:extLst>
  </p:cSld>
  <p:clrMapOvr>
    <a:masterClrMapping/>
  </p:clrMapOvr>
  <p:transition spd="slow">
    <p:pull dir="r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reviewContent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roomContent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 span'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剖析內文資訊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524829"/>
      </p:ext>
    </p:extLst>
  </p:cSld>
  <p:clrMapOvr>
    <a:masterClrMapping/>
  </p:clrMapOvr>
  <p:transition spd="slow">
    <p:pull dir="r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抓取所有評論資訊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109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96" y="3689679"/>
            <a:ext cx="7298407" cy="21881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72" y="1607761"/>
            <a:ext cx="7205146" cy="195847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660232" y="3068960"/>
            <a:ext cx="1320131" cy="49727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169716" y="3738346"/>
            <a:ext cx="352734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000" dirty="0" smtClean="0"/>
              <a:t>每往下拉會產生新的</a:t>
            </a:r>
            <a:r>
              <a:rPr lang="en-US" altLang="zh-TW" sz="2000" dirty="0" smtClean="0"/>
              <a:t>request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10471"/>
      </p:ext>
    </p:extLst>
  </p:cSld>
  <p:clrMapOvr>
    <a:masterClrMapping/>
  </p:clrMapOvr>
  <p:transition spd="slow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7" y="1898770"/>
            <a:ext cx="8048625" cy="4124325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於網頁上點選右鍵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檢查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使用開發人員工具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B9A5-4102-4BE5-ADCF-FB0FB4D91741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460703" y="5137561"/>
            <a:ext cx="2160240" cy="2746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839457" y="5746045"/>
            <a:ext cx="1620957" cy="52322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點選檢查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517776"/>
      </p:ext>
    </p:extLst>
  </p:cSld>
  <p:clrMapOvr>
    <a:masterClrMapping/>
  </p:clrMapOvr>
  <p:transition spd="slow">
    <p:pull dir="r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抓取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Booking.com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評論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1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取得評論連結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" y="2959812"/>
            <a:ext cx="8569225" cy="2444448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886404" y="2815808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142650" y="2423733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641616" y="2076009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3783502" y="3204898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4510535" y="3011246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998585" y="2654913"/>
            <a:ext cx="12362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Doc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395536" y="3633816"/>
            <a:ext cx="3168352" cy="15010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212715" y="3284984"/>
            <a:ext cx="37028" cy="3199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69765" y="2958279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0557366"/>
      </p:ext>
    </p:extLst>
  </p:cSld>
  <p:clrMapOvr>
    <a:masterClrMapping/>
  </p:clrMapOvr>
  <p:transition spd="slow">
    <p:pull dir="r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u="sng" dirty="0">
                <a:solidFill>
                  <a:srgbClr val="005F5F"/>
                </a:solidFill>
                <a:highlight>
                  <a:srgbClr val="FFFFFF"/>
                </a:highlight>
              </a:rPr>
              <a:t>http://www.booking.com/reviews/tw/hotel/tai-bei-fa-xian-qing-lu.zh-tw.html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review_item_review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review_item_header_content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strip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剖析評論資訊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516329"/>
      </p:ext>
    </p:extLst>
  </p:cSld>
  <p:clrMapOvr>
    <a:masterClrMapping/>
  </p:clrMapOvr>
  <p:transition spd="slow">
    <p:pull dir="r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抓取 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CTRIP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 評論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07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找到資料所在連</a:t>
            </a:r>
            <a:r>
              <a:rPr lang="zh-TW" altLang="en-US" dirty="0"/>
              <a:t>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728787"/>
            <a:ext cx="9039225" cy="340042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212640" y="1702655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468886" y="1310580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967852" y="962856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994627" y="2188378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721660" y="1994726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209710" y="1638393"/>
            <a:ext cx="11753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err="1" smtClean="0"/>
              <a:t>xhr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48149" y="4751414"/>
            <a:ext cx="3168352" cy="15010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865328" y="4402582"/>
            <a:ext cx="37028" cy="31997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22378" y="4075877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199970"/>
      </p:ext>
    </p:extLst>
  </p:cSld>
  <p:clrMapOvr>
    <a:masterClrMapping/>
  </p:clrMapOvr>
  <p:transition spd="slow">
    <p:pull dir="r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payload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'hotelid'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'608241'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'PageNo'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'1'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CityName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taipei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HotelName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'grand-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victoria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-hotel'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post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u="sng" dirty="0">
                <a:solidFill>
                  <a:srgbClr val="005F5F"/>
                </a:solidFill>
                <a:highlight>
                  <a:srgbClr val="FFFFFF"/>
                </a:highlight>
              </a:rPr>
              <a:t>http://www.ctrip.com.hk/hotels/Detail/GetReviewListHtml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payload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875F"/>
                </a:solidFill>
                <a:highlight>
                  <a:srgbClr val="FFFFFF"/>
                </a:highlight>
              </a:rPr>
              <a:t>#print </a:t>
            </a:r>
            <a:r>
              <a:rPr lang="en-US" altLang="zh-TW" sz="2400" dirty="0" err="1">
                <a:solidFill>
                  <a:srgbClr val="87875F"/>
                </a:solidFill>
                <a:highlight>
                  <a:srgbClr val="FFFFFF"/>
                </a:highlight>
              </a:rPr>
              <a:t>res.text</a:t>
            </a:r>
            <a:r>
              <a:rPr lang="en-US" altLang="zh-TW" sz="2400" dirty="0">
                <a:solidFill>
                  <a:srgbClr val="87875F"/>
                </a:solidFill>
                <a:highlight>
                  <a:srgbClr val="FFFFFF"/>
                </a:highlight>
              </a:rPr>
              <a:t>	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POST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561016"/>
      </p:ext>
    </p:extLst>
  </p:cSld>
  <p:clrMapOvr>
    <a:masterClrMapping/>
  </p:clrMapOvr>
  <p:transition spd="slow">
    <p:pull dir="r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9A88-FC47-430C-AD16-62CD555985CC}" type="slidenum">
              <a:rPr lang="zh-TW" altLang="en-US" smtClean="0"/>
              <a:pPr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20531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2" y="3133069"/>
            <a:ext cx="8570686" cy="215808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</a:t>
            </a:r>
            <a:r>
              <a:rPr lang="en-US" altLang="zh-TW" dirty="0" smtClean="0"/>
              <a:t>HTTP </a:t>
            </a:r>
            <a:r>
              <a:rPr lang="zh-TW" altLang="en-US" dirty="0" smtClean="0"/>
              <a:t>請求與返回內容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B9A5-4102-4BE5-ADCF-FB0FB4D91741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884143" y="2978526"/>
            <a:ext cx="638953" cy="30547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831902" y="3408616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50924" y="3645024"/>
            <a:ext cx="2582119" cy="47847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2523096" y="2661002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307201" y="2253854"/>
            <a:ext cx="1928297" cy="4071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88148" y="3016541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587114" y="2668817"/>
            <a:ext cx="1362814" cy="4071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Doc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55576" y="3217934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50924" y="2706935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21613"/>
      </p:ext>
    </p:extLst>
  </p:cSld>
  <p:clrMapOvr>
    <a:masterClrMapping/>
  </p:clrMapOvr>
  <p:transition spd="slow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04" y="1874441"/>
            <a:ext cx="2983305" cy="204909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634343" y="4221826"/>
            <a:ext cx="2031326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GET</a:t>
            </a:r>
          </a:p>
          <a:p>
            <a:pPr algn="ctr"/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內容寫在上頭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94351" y="5229200"/>
            <a:ext cx="5228809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https://www.tripadvisor.com.tw/Hotels-g293913-Taipei-Hotels.html</a:t>
            </a:r>
            <a:endParaRPr lang="zh-TW" altLang="en-US" sz="2400" dirty="0"/>
          </a:p>
        </p:txBody>
      </p:sp>
      <p:sp>
        <p:nvSpPr>
          <p:cNvPr id="8" name="標題 2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dirty="0"/>
              <a:t>什麼</a:t>
            </a:r>
            <a:r>
              <a:rPr lang="zh-TW" altLang="en-US" dirty="0" smtClean="0"/>
              <a:t>是</a:t>
            </a:r>
            <a:r>
              <a:rPr lang="en-US" altLang="zh-TW" dirty="0" smtClean="0"/>
              <a:t>GET?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6B9A5-4102-4BE5-ADCF-FB0FB4D91741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9846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Urllib2</a:t>
            </a:r>
          </a:p>
          <a:p>
            <a:pPr lvl="1"/>
            <a:r>
              <a:rPr lang="zh-TW" altLang="en-US" dirty="0"/>
              <a:t>提供</a:t>
            </a:r>
            <a:r>
              <a:rPr lang="zh-TW" altLang="en-US" dirty="0" smtClean="0"/>
              <a:t>獲取</a:t>
            </a:r>
            <a:r>
              <a:rPr lang="en-US" altLang="zh-TW" dirty="0" smtClean="0"/>
              <a:t>URLs(Uniform </a:t>
            </a:r>
            <a:r>
              <a:rPr lang="en-US" altLang="zh-TW" dirty="0"/>
              <a:t>Resource </a:t>
            </a:r>
            <a:r>
              <a:rPr lang="en-US" altLang="zh-TW" dirty="0" smtClean="0"/>
              <a:t>Locators)</a:t>
            </a:r>
            <a:r>
              <a:rPr lang="zh-TW" altLang="en-US" dirty="0" smtClean="0"/>
              <a:t>的函式及類別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Requests</a:t>
            </a:r>
            <a:endParaRPr lang="en-US" altLang="zh-TW" dirty="0"/>
          </a:p>
          <a:p>
            <a:pPr lvl="1"/>
            <a:r>
              <a:rPr lang="zh-TW" altLang="en-US" dirty="0"/>
              <a:t>改善</a:t>
            </a:r>
            <a:r>
              <a:rPr lang="en-US" altLang="zh-TW" dirty="0"/>
              <a:t>Urllib2 </a:t>
            </a:r>
            <a:r>
              <a:rPr lang="zh-TW" altLang="en-US" dirty="0"/>
              <a:t>的缺點，讓使用者以最簡單的方式獲取網路</a:t>
            </a:r>
            <a:r>
              <a:rPr lang="zh-TW" altLang="en-US" dirty="0" smtClean="0"/>
              <a:t>資源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smtClean="0"/>
              <a:t>REST </a:t>
            </a:r>
            <a:r>
              <a:rPr lang="zh-TW" altLang="en-US" dirty="0" smtClean="0"/>
              <a:t>操作，可以調用</a:t>
            </a:r>
            <a:r>
              <a:rPr lang="en-US" altLang="zh-TW" dirty="0" smtClean="0"/>
              <a:t>GET,POST, PUT, DELETE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抓取網頁的主流套件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6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GET</a:t>
            </a:r>
            <a:r>
              <a:rPr lang="zh-TW" altLang="en-US" dirty="0" smtClean="0"/>
              <a:t> 抓取頁面資</a:t>
            </a:r>
            <a:r>
              <a:rPr lang="zh-TW" altLang="en-US" dirty="0"/>
              <a:t>訊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4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</a:t>
            </a:r>
            <a:r>
              <a:rPr lang="en-US" altLang="zh-TW" sz="2400" u="sng" dirty="0" smtClean="0">
                <a:solidFill>
                  <a:srgbClr val="005F5F"/>
                </a:solidFill>
                <a:highlight>
                  <a:srgbClr val="FFFFFF"/>
                </a:highlight>
              </a:rPr>
              <a:t>://www.tripadvisor.com.tw/Hotels-g293913-Taipei-Hotels.html</a:t>
            </a:r>
            <a:r>
              <a:rPr lang="en-US" altLang="zh-TW" sz="24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 smtClean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20" y="3804454"/>
            <a:ext cx="6337935" cy="17554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508104" y="5409668"/>
            <a:ext cx="198002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網頁原始碼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06316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抓取不同日期區間資料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73" y="1396708"/>
            <a:ext cx="7928054" cy="41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4662"/>
      </p:ext>
    </p:extLst>
  </p:cSld>
  <p:clrMapOvr>
    <a:masterClrMapping/>
  </p:clrMapOvr>
  <p:transition spd="slow">
    <p:pull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811463"/>
            <a:ext cx="7200900" cy="3314700"/>
          </a:xfrm>
          <a:prstGeom prst="rect">
            <a:avLst/>
          </a:prstGeom>
        </p:spPr>
      </p:pic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找尋更新資訊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074039" y="2756254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H="1">
            <a:off x="3330285" y="2364179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829251" y="2016455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19106" y="3205435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3975352" y="2813360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474318" y="2465636"/>
            <a:ext cx="12634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XHR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72537" y="4492218"/>
            <a:ext cx="873190" cy="2628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1853686" y="4335643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352652" y="3987920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5274344"/>
      </p:ext>
    </p:extLst>
  </p:cSld>
  <p:clrMapOvr>
    <a:masterClrMapping/>
  </p:clrMapOvr>
  <p:transition spd="slow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</a:t>
            </a:r>
            <a:r>
              <a:rPr lang="en-US" altLang="zh-TW" dirty="0"/>
              <a:t>POST?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1772816"/>
            <a:ext cx="3150479" cy="21659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45975" y="4386135"/>
            <a:ext cx="2954655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POST</a:t>
            </a:r>
          </a:p>
          <a:p>
            <a:pPr algn="ctr"/>
            <a:r>
              <a:rPr lang="zh-TW" altLang="en-US" dirty="0" smtClean="0"/>
              <a:t>內容寫在信紙，包在信封內</a:t>
            </a:r>
            <a:endParaRPr lang="zh-TW" altLang="en-US" dirty="0"/>
          </a:p>
        </p:txBody>
      </p:sp>
      <p:sp>
        <p:nvSpPr>
          <p:cNvPr id="7" name="摺角紙張 6"/>
          <p:cNvSpPr/>
          <p:nvPr/>
        </p:nvSpPr>
        <p:spPr>
          <a:xfrm>
            <a:off x="971600" y="1772816"/>
            <a:ext cx="3240360" cy="3640012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63587" y="5479832"/>
            <a:ext cx="345638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https://www.tripadvisor.com.tw/Hotels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95" y="2229358"/>
            <a:ext cx="27622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5239"/>
      </p:ext>
    </p:extLst>
  </p:cSld>
  <p:clrMapOvr>
    <a:masterClrMapping/>
  </p:clrMapOvr>
  <p:transition spd="slow">
    <p:pull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payload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‘seen’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‘0’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‘sequence’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‘1’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'geo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'293913'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'staydates'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'2016_04_09_2016_04_23'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‘adults’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‘2’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‘rooms’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‘1’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searchAll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'false'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requestingServlet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'Hotels'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refineForm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‘true’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isFirstPageLoad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'false'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‘rad’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‘0’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dateBumped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'NONE'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‘scid’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‘2354947,306447|2288011,7840139|2474845,1411424|2492762,1797213|1887821,1372927’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zh-TW" altLang="en-US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displayedSortOrder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'recommended'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pt-BR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pt-BR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pt-BR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post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pt-BR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pt-BR" altLang="zh-TW" sz="20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https://www.tripadvisor.com.tw/Hotels</a:t>
            </a:r>
            <a:r>
              <a:rPr lang="pt-BR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pt-BR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payload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pt-BR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requests.post</a:t>
            </a:r>
            <a:r>
              <a:rPr lang="en-US" altLang="zh-TW" dirty="0" smtClean="0"/>
              <a:t> </a:t>
            </a:r>
            <a:r>
              <a:rPr lang="zh-TW" altLang="en-US" dirty="0" smtClean="0"/>
              <a:t>取得旅館資訊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11867"/>
      </p:ext>
    </p:extLst>
  </p:cSld>
  <p:clrMapOvr>
    <a:masterClrMapping/>
  </p:clrMapOvr>
  <p:transition spd="slow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rial" charset="0"/>
                <a:cs typeface="Arial" charset="0"/>
              </a:rPr>
              <a:t>關於我</a:t>
            </a: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sp>
        <p:nvSpPr>
          <p:cNvPr id="7172" name="內容版面配置區 2"/>
          <p:cNvSpPr>
            <a:spLocks noGrp="1"/>
          </p:cNvSpPr>
          <p:nvPr>
            <p:ph sz="half" idx="2"/>
          </p:nvPr>
        </p:nvSpPr>
        <p:spPr>
          <a:xfrm>
            <a:off x="4648200" y="1556792"/>
            <a:ext cx="4244975" cy="4525963"/>
          </a:xfrm>
        </p:spPr>
        <p:txBody>
          <a:bodyPr/>
          <a:lstStyle/>
          <a:p>
            <a:r>
              <a:rPr lang="zh-TW" altLang="en-US" sz="2400" dirty="0">
                <a:latin typeface="Arial" charset="0"/>
                <a:cs typeface="Arial" charset="0"/>
              </a:rPr>
              <a:t>大數</a:t>
            </a:r>
            <a:r>
              <a:rPr lang="zh-TW" altLang="en-US" sz="2400" dirty="0" smtClean="0">
                <a:latin typeface="Arial" charset="0"/>
                <a:cs typeface="Arial" charset="0"/>
              </a:rPr>
              <a:t>軟體有限公司創辦人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endParaRPr lang="en-US" altLang="zh-TW" sz="800" dirty="0" smtClean="0">
              <a:latin typeface="Arial" charset="0"/>
              <a:cs typeface="Arial" charset="0"/>
            </a:endParaRPr>
          </a:p>
          <a:p>
            <a:r>
              <a:rPr lang="zh-TW" altLang="en-US" sz="2400" dirty="0" smtClean="0">
                <a:latin typeface="Arial" charset="0"/>
                <a:cs typeface="Arial" charset="0"/>
              </a:rPr>
              <a:t>前趨勢科技工程師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endParaRPr lang="en-US" altLang="zh-TW" sz="800" dirty="0" smtClean="0">
              <a:latin typeface="Arial" charset="0"/>
              <a:cs typeface="Arial" charset="0"/>
              <a:hlinkClick r:id="rId3"/>
            </a:endParaRPr>
          </a:p>
          <a:p>
            <a:r>
              <a:rPr lang="en-US" altLang="zh-TW" sz="2400" dirty="0" smtClean="0">
                <a:latin typeface="Arial" charset="0"/>
                <a:cs typeface="Arial" charset="0"/>
                <a:hlinkClick r:id="rId3"/>
              </a:rPr>
              <a:t>ywchiu.com</a:t>
            </a:r>
            <a:endParaRPr lang="en-US" altLang="zh-TW" sz="2400" dirty="0" smtClean="0">
              <a:latin typeface="Arial" charset="0"/>
              <a:cs typeface="Arial" charset="0"/>
            </a:endParaRPr>
          </a:p>
          <a:p>
            <a:endParaRPr lang="en-US" altLang="zh-TW" sz="800" dirty="0">
              <a:latin typeface="Arial" charset="0"/>
              <a:cs typeface="Arial" charset="0"/>
            </a:endParaRPr>
          </a:p>
          <a:p>
            <a:r>
              <a:rPr lang="zh-TW" altLang="en-US" sz="2400" dirty="0" smtClean="0">
                <a:latin typeface="Arial" charset="0"/>
                <a:cs typeface="Arial" charset="0"/>
              </a:rPr>
              <a:t>粉絲頁</a:t>
            </a:r>
            <a:r>
              <a:rPr lang="en-US" altLang="zh-TW" sz="2400" dirty="0" smtClean="0">
                <a:latin typeface="Arial" charset="0"/>
                <a:cs typeface="Arial" charset="0"/>
              </a:rPr>
              <a:t>https://www.facebook.com/largitdata</a:t>
            </a:r>
          </a:p>
          <a:p>
            <a:endParaRPr lang="en-US" altLang="zh-TW" sz="800" dirty="0">
              <a:latin typeface="Arial" charset="0"/>
              <a:cs typeface="Arial" charset="0"/>
            </a:endParaRPr>
          </a:p>
          <a:p>
            <a:r>
              <a:rPr lang="en-US" altLang="zh-TW" sz="2400" dirty="0" smtClean="0">
                <a:latin typeface="Arial" charset="0"/>
                <a:cs typeface="Arial" charset="0"/>
              </a:rPr>
              <a:t>Machine Learning With R Cookbook</a:t>
            </a:r>
          </a:p>
          <a:p>
            <a:pPr marL="457200" lvl="1" indent="0">
              <a:buNone/>
            </a:pPr>
            <a:r>
              <a:rPr lang="en-US" altLang="zh-TW" sz="1600" dirty="0">
                <a:latin typeface="Arial" charset="0"/>
                <a:cs typeface="Arial" charset="0"/>
                <a:hlinkClick r:id="rId4"/>
              </a:rPr>
              <a:t>https://</a:t>
            </a:r>
            <a:r>
              <a:rPr lang="en-US" altLang="zh-TW" sz="1600" dirty="0" smtClean="0">
                <a:latin typeface="Arial" charset="0"/>
                <a:cs typeface="Arial" charset="0"/>
                <a:hlinkClick r:id="rId4"/>
              </a:rPr>
              <a:t>www.packtpub.com/big-data-and-business-intelligence/machine-learning-r-cookbook</a:t>
            </a:r>
            <a:endParaRPr lang="en-US" altLang="zh-TW" sz="1600" dirty="0" smtClean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r>
              <a:rPr lang="en-US" altLang="zh-TW" sz="1600" dirty="0" smtClean="0">
                <a:latin typeface="Arial" charset="0"/>
                <a:cs typeface="Arial" charset="0"/>
              </a:rPr>
              <a:t/>
            </a:r>
            <a:br>
              <a:rPr lang="en-US" altLang="zh-TW" sz="1600" dirty="0" smtClean="0">
                <a:latin typeface="Arial" charset="0"/>
                <a:cs typeface="Arial" charset="0"/>
              </a:rPr>
            </a:br>
            <a:endParaRPr lang="zh-TW" altLang="en-US" sz="1600" dirty="0" smtClean="0">
              <a:latin typeface="Arial" charset="0"/>
              <a:cs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72522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903255"/>
            <a:ext cx="2983305" cy="2049091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GET V.S. POST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1844824"/>
            <a:ext cx="3150479" cy="21659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75656" y="4250640"/>
            <a:ext cx="156966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GET</a:t>
            </a:r>
          </a:p>
          <a:p>
            <a:pPr algn="ctr"/>
            <a:r>
              <a:rPr lang="zh-TW" altLang="en-US" dirty="0" smtClean="0"/>
              <a:t>內容寫在上頭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64088" y="4250640"/>
            <a:ext cx="2954655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POST</a:t>
            </a:r>
          </a:p>
          <a:p>
            <a:pPr algn="ctr"/>
            <a:r>
              <a:rPr lang="zh-TW" altLang="en-US" dirty="0" smtClean="0"/>
              <a:t>內容寫在信紙，包在信封內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08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dirty="0" smtClean="0"/>
              <a:t>資料剖</a:t>
            </a:r>
            <a:r>
              <a:rPr lang="zh-TW" altLang="en-US" dirty="0"/>
              <a:t>析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2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DOM Tree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2910423"/>
            <a:ext cx="5184576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&lt;html&gt;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&lt;body&gt;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&lt;h1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id=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"title"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Hello World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&lt;/h1&gt;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href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"#"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class=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"link"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This is link1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&lt;/a&gt;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5F5F00"/>
                </a:solidFill>
                <a:highlight>
                  <a:srgbClr val="FFFFFF"/>
                </a:highlight>
              </a:rPr>
              <a:t>href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"# link2"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class=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"link"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This is link2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&lt;/a&gt;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&lt;/body&gt;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&lt;/html&gt;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cxnSp>
        <p:nvCxnSpPr>
          <p:cNvPr id="6" name="直線接點 5"/>
          <p:cNvCxnSpPr>
            <a:stCxn id="7" idx="2"/>
          </p:cNvCxnSpPr>
          <p:nvPr/>
        </p:nvCxnSpPr>
        <p:spPr>
          <a:xfrm flipH="1">
            <a:off x="7204557" y="2780928"/>
            <a:ext cx="1" cy="3642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圓角矩形 6"/>
          <p:cNvSpPr/>
          <p:nvPr/>
        </p:nvSpPr>
        <p:spPr>
          <a:xfrm>
            <a:off x="6770698" y="2060848"/>
            <a:ext cx="867719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html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5580112" y="4387755"/>
            <a:ext cx="867719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h1</a:t>
            </a:r>
            <a:endParaRPr lang="zh-TW" altLang="en-US" dirty="0"/>
          </a:p>
        </p:txBody>
      </p:sp>
      <p:cxnSp>
        <p:nvCxnSpPr>
          <p:cNvPr id="9" name="直線接點 8"/>
          <p:cNvCxnSpPr>
            <a:endCxn id="8" idx="0"/>
          </p:cNvCxnSpPr>
          <p:nvPr/>
        </p:nvCxnSpPr>
        <p:spPr>
          <a:xfrm>
            <a:off x="6013971" y="4092172"/>
            <a:ext cx="1" cy="295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460432" y="4092172"/>
            <a:ext cx="0" cy="344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986145" y="4092172"/>
            <a:ext cx="24742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7184012" y="3717032"/>
            <a:ext cx="0" cy="10307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6806059" y="4387755"/>
            <a:ext cx="867719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8054399" y="4387755"/>
            <a:ext cx="867719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6770697" y="3145227"/>
            <a:ext cx="867719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body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403648" y="4738503"/>
            <a:ext cx="24988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Document Object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073182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endParaRPr lang="en-US" altLang="zh-TW" dirty="0" smtClean="0">
              <a:latin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</a:rPr>
              <a:t>可以用來剖析及萃取</a:t>
            </a:r>
            <a:r>
              <a:rPr lang="en-US" altLang="zh-TW" dirty="0" smtClean="0">
                <a:latin typeface="微軟正黑體" panose="020B0604030504040204" pitchFamily="34" charset="-120"/>
              </a:rPr>
              <a:t> HTML</a:t>
            </a:r>
            <a:r>
              <a:rPr lang="zh-TW" altLang="en-US" dirty="0" smtClean="0">
                <a:latin typeface="微軟正黑體" panose="020B0604030504040204" pitchFamily="34" charset="-120"/>
              </a:rPr>
              <a:t>的內容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</a:rPr>
              <a:t>會自動將讀入的內容轉換成</a:t>
            </a:r>
            <a:r>
              <a:rPr lang="en-US" altLang="zh-TW" dirty="0" smtClean="0">
                <a:latin typeface="微軟正黑體" panose="020B0604030504040204" pitchFamily="34" charset="-120"/>
              </a:rPr>
              <a:t>UTF-8</a:t>
            </a:r>
            <a:r>
              <a:rPr lang="zh-TW" altLang="en-US" dirty="0" smtClean="0">
                <a:latin typeface="微軟正黑體" panose="020B0604030504040204" pitchFamily="34" charset="-120"/>
              </a:rPr>
              <a:t>編碼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底層</a:t>
            </a:r>
            <a:r>
              <a:rPr lang="zh-TW" altLang="en-US" dirty="0" smtClean="0">
                <a:latin typeface="微軟正黑體" panose="020B0604030504040204" pitchFamily="34" charset="-120"/>
              </a:rPr>
              <a:t>使用</a:t>
            </a:r>
            <a:r>
              <a:rPr lang="en-US" altLang="zh-TW" dirty="0" err="1" smtClean="0">
                <a:latin typeface="微軟正黑體" panose="020B0604030504040204" pitchFamily="34" charset="-120"/>
              </a:rPr>
              <a:t>lxml</a:t>
            </a:r>
            <a:r>
              <a:rPr lang="zh-TW" altLang="en-US" dirty="0" smtClean="0">
                <a:latin typeface="微軟正黑體" panose="020B0604030504040204" pitchFamily="34" charset="-120"/>
              </a:rPr>
              <a:t>及</a:t>
            </a:r>
            <a:r>
              <a:rPr lang="en-US" altLang="zh-TW" dirty="0" smtClean="0">
                <a:latin typeface="微軟正黑體" panose="020B0604030504040204" pitchFamily="34" charset="-120"/>
              </a:rPr>
              <a:t>html5lib</a:t>
            </a:r>
            <a:r>
              <a:rPr lang="zh-TW" altLang="en-US" dirty="0" smtClean="0">
                <a:latin typeface="微軟正黑體" panose="020B0604030504040204" pitchFamily="34" charset="-120"/>
              </a:rPr>
              <a:t>，可以使用不同的剖析函式以取得速度與彈性的平衡</a:t>
            </a:r>
            <a:endParaRPr lang="en-US" altLang="zh-TW" dirty="0" smtClean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html_sample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html.parser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BeautifulSoup4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148063" y="4581128"/>
            <a:ext cx="1765499" cy="4320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6469417" y="5058409"/>
            <a:ext cx="444145" cy="26684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628179" y="5428049"/>
            <a:ext cx="146296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可抽換</a:t>
            </a:r>
            <a:r>
              <a:rPr lang="en-US" altLang="zh-TW" dirty="0" smtClean="0"/>
              <a:t>Parser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將網頁讀進</a:t>
            </a:r>
            <a:r>
              <a:rPr lang="en-US" altLang="zh-TW" dirty="0" err="1" smtClean="0"/>
              <a:t>BeautifulSoup</a:t>
            </a:r>
            <a:r>
              <a:rPr lang="zh-TW" altLang="en-US" dirty="0" smtClean="0"/>
              <a:t> 中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html_sample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'''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&lt;html&gt;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 &lt;body&gt;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 &lt;h1 id="title"&gt;Hello World&lt;/h1&gt;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 &lt;a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="#" class="link"&gt;This is link1&lt;/a&gt;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 &lt;a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="# link2" class="link"&gt;This is link2&lt;/a&gt;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 &lt;/body&gt;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 &lt;/html&gt;'''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html_sample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html.parser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範例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04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Select </a:t>
            </a:r>
            <a:r>
              <a:rPr lang="zh-TW" altLang="en-US" dirty="0" smtClean="0"/>
              <a:t>找出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第一個</a:t>
            </a:r>
            <a:r>
              <a:rPr lang="en-US" altLang="zh-TW" dirty="0" smtClean="0"/>
              <a:t>)</a:t>
            </a:r>
            <a:r>
              <a:rPr lang="zh-TW" altLang="en-US" dirty="0" smtClean="0"/>
              <a:t>含有</a:t>
            </a:r>
            <a:r>
              <a:rPr lang="en-US" altLang="zh-TW" dirty="0" smtClean="0"/>
              <a:t>a </a:t>
            </a:r>
            <a:r>
              <a:rPr lang="en-US" altLang="zh-TW" dirty="0"/>
              <a:t>tag </a:t>
            </a:r>
            <a:r>
              <a:rPr lang="zh-TW" altLang="en-US" dirty="0"/>
              <a:t>的元素</a:t>
            </a:r>
            <a:endParaRPr lang="en-US" altLang="zh-TW" dirty="0"/>
          </a:p>
          <a:p>
            <a:pPr marL="0" indent="0">
              <a:buNone/>
            </a:pPr>
            <a:endParaRPr lang="en-US" altLang="zh-TW" sz="18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html_sample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html.parser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alink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'a'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alink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找出所有含</a:t>
            </a:r>
            <a:r>
              <a:rPr lang="en-US" altLang="zh-TW" sz="4000" dirty="0"/>
              <a:t>a tag </a:t>
            </a:r>
            <a:r>
              <a:rPr lang="zh-TW" altLang="en-US" sz="4000" dirty="0"/>
              <a:t>的</a:t>
            </a:r>
            <a:r>
              <a:rPr lang="en-US" altLang="zh-TW" sz="4000" dirty="0"/>
              <a:t>HTML </a:t>
            </a:r>
            <a:r>
              <a:rPr lang="zh-TW" altLang="en-US" sz="4000" dirty="0"/>
              <a:t>元素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3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Select </a:t>
            </a:r>
            <a:r>
              <a:rPr lang="zh-TW" altLang="en-US" dirty="0" smtClean="0"/>
              <a:t>找出所有</a:t>
            </a:r>
            <a:r>
              <a:rPr lang="en-US" altLang="zh-TW" dirty="0" smtClean="0"/>
              <a:t>id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title</a:t>
            </a:r>
            <a:r>
              <a:rPr lang="zh-TW" altLang="en-US" dirty="0" smtClean="0"/>
              <a:t>的</a:t>
            </a:r>
            <a:r>
              <a:rPr lang="zh-TW" altLang="en-US" dirty="0"/>
              <a:t>元素</a:t>
            </a:r>
            <a:endParaRPr lang="en-US" altLang="zh-TW" dirty="0"/>
          </a:p>
          <a:p>
            <a:pPr marL="0" indent="0">
              <a:buNone/>
            </a:pPr>
            <a:endParaRPr lang="en-US" altLang="zh-TW" sz="24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alink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select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'#</a:t>
            </a:r>
            <a:r>
              <a:rPr lang="en-US" altLang="zh-TW" dirty="0" smtClean="0">
                <a:solidFill>
                  <a:srgbClr val="005F5F"/>
                </a:solidFill>
                <a:latin typeface="Consolas"/>
              </a:rPr>
              <a:t>title'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alink</a:t>
            </a:r>
            <a:endParaRPr lang="en-US" altLang="zh-TW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zh-TW" altLang="en-US" dirty="0"/>
              <a:t>含有</a:t>
            </a:r>
            <a:r>
              <a:rPr lang="zh-TW" altLang="en-US" dirty="0" smtClean="0"/>
              <a:t>特定</a:t>
            </a:r>
            <a:r>
              <a:rPr lang="en-US" altLang="zh-TW" dirty="0" smtClean="0"/>
              <a:t>ID</a:t>
            </a:r>
            <a:r>
              <a:rPr lang="zh-TW" altLang="en-US" dirty="0" smtClean="0"/>
              <a:t>的元素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09035" y="3620572"/>
            <a:ext cx="270298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前面必須加上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#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55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Select </a:t>
            </a:r>
            <a:r>
              <a:rPr lang="zh-TW" altLang="en-US" dirty="0"/>
              <a:t>找出</a:t>
            </a:r>
            <a:r>
              <a:rPr lang="zh-TW" altLang="en-US" dirty="0" smtClean="0"/>
              <a:t>所有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的</a:t>
            </a:r>
            <a:r>
              <a:rPr lang="zh-TW" altLang="en-US" dirty="0"/>
              <a:t>元素</a:t>
            </a:r>
            <a:endParaRPr lang="en-US" altLang="zh-TW" dirty="0"/>
          </a:p>
          <a:p>
            <a:pPr marL="0" indent="0">
              <a:buNone/>
            </a:pPr>
            <a:endParaRPr lang="en-US" altLang="zh-TW" sz="1600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html_sample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FFFFF"/>
                </a:highlight>
              </a:rPr>
              <a:t>html.parser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link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'.link'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link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zh-TW" altLang="en-US" dirty="0"/>
              <a:t>含有</a:t>
            </a:r>
            <a:r>
              <a:rPr lang="zh-TW" altLang="en-US" dirty="0" smtClean="0"/>
              <a:t>特定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的元素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923928" y="3574405"/>
            <a:ext cx="299152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前面必須加上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536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/>
              <a:t>s</a:t>
            </a:r>
            <a:r>
              <a:rPr lang="en-US" altLang="zh-TW" dirty="0" smtClean="0"/>
              <a:t>elect</a:t>
            </a:r>
            <a:r>
              <a:rPr lang="zh-TW" altLang="en-US" dirty="0" smtClean="0"/>
              <a:t>找出所有</a:t>
            </a:r>
            <a:r>
              <a:rPr lang="en-US" altLang="zh-TW" dirty="0" smtClean="0"/>
              <a:t>a tag 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href</a:t>
            </a:r>
            <a:r>
              <a:rPr lang="en-US" altLang="zh-TW" dirty="0" smtClean="0"/>
              <a:t> </a:t>
            </a:r>
            <a:r>
              <a:rPr lang="zh-TW" altLang="en-US" dirty="0" smtClean="0"/>
              <a:t>連結</a:t>
            </a:r>
            <a:endParaRPr lang="en-US" altLang="zh-TW" dirty="0"/>
          </a:p>
          <a:p>
            <a:pPr marL="0" indent="0">
              <a:buNone/>
            </a:pPr>
            <a:endParaRPr lang="en-US" altLang="zh-TW" sz="20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3200" dirty="0" err="1">
                <a:solidFill>
                  <a:srgbClr val="000087"/>
                </a:solidFill>
                <a:highlight>
                  <a:srgbClr val="FFFFFF"/>
                </a:highlight>
              </a:rPr>
              <a:t>alinks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3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3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3200" dirty="0">
                <a:solidFill>
                  <a:srgbClr val="005F5F"/>
                </a:solidFill>
                <a:highlight>
                  <a:srgbClr val="FFFFFF"/>
                </a:highlight>
              </a:rPr>
              <a:t>'a'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solidFill>
                  <a:srgbClr val="000087"/>
                </a:solidFill>
                <a:highlight>
                  <a:srgbClr val="FFFFFF"/>
                </a:highlight>
              </a:rPr>
              <a:t>link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 err="1">
                <a:solidFill>
                  <a:srgbClr val="000087"/>
                </a:solidFill>
                <a:highlight>
                  <a:srgbClr val="FFFFFF"/>
                </a:highlight>
              </a:rPr>
              <a:t>alinks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32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3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3200" dirty="0">
                <a:solidFill>
                  <a:srgbClr val="000087"/>
                </a:solidFill>
                <a:highlight>
                  <a:srgbClr val="FFFFFF"/>
                </a:highlight>
              </a:rPr>
              <a:t>link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3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3200" dirty="0" err="1">
                <a:solidFill>
                  <a:srgbClr val="005F5F"/>
                </a:solidFill>
                <a:highlight>
                  <a:srgbClr val="FFFFFF"/>
                </a:highlight>
              </a:rPr>
              <a:t>href</a:t>
            </a:r>
            <a:r>
              <a:rPr lang="en-US" altLang="zh-TW" sz="3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32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32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取得所有</a:t>
            </a:r>
            <a:r>
              <a:rPr lang="en-US" altLang="zh-TW" dirty="0" smtClean="0"/>
              <a:t>a tag </a:t>
            </a:r>
            <a:r>
              <a:rPr lang="zh-TW" altLang="en-US" dirty="0" smtClean="0"/>
              <a:t>內的連結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Chrome </a:t>
            </a:r>
            <a:r>
              <a:rPr lang="zh-TW" altLang="en-US" dirty="0" smtClean="0"/>
              <a:t>開發人員工具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Firefox </a:t>
            </a:r>
            <a:r>
              <a:rPr lang="zh-TW" altLang="en-US" dirty="0" smtClean="0"/>
              <a:t>開發人員工具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InfoLite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https://chrome.google.com/webstore/detail/infolite/ipjbadabbpedegielkhgpiekdlmfpgal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尋找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的定位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所有課程補充資料、投影片皆位於</a:t>
            </a:r>
            <a:endParaRPr lang="en-US" altLang="zh-TW" dirty="0"/>
          </a:p>
          <a:p>
            <a:pPr lvl="1"/>
            <a:r>
              <a:rPr lang="en-US" altLang="zh-TW" dirty="0"/>
              <a:t>https://</a:t>
            </a:r>
            <a:r>
              <a:rPr lang="en-US" altLang="zh-TW" dirty="0" smtClean="0"/>
              <a:t>github.com/ywchiu/pytravel</a:t>
            </a:r>
            <a:endParaRPr lang="en-US" altLang="zh-TW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課程資料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053010"/>
      </p:ext>
    </p:extLst>
  </p:cSld>
  <p:clrMapOvr>
    <a:masterClrMapping/>
  </p:clrMapOvr>
  <p:transition spd="slow">
    <p:pull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en-US" altLang="zh-TW" cap="none" dirty="0" smtClean="0"/>
              <a:t>TripAdvisor </a:t>
            </a:r>
            <a:r>
              <a:rPr lang="zh-TW" altLang="en-US" cap="none" dirty="0" smtClean="0"/>
              <a:t>抓取實戰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5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目標：如何抓取</a:t>
            </a:r>
            <a:r>
              <a:rPr lang="en-US" altLang="zh-TW" dirty="0" smtClean="0"/>
              <a:t>TripAdvisor </a:t>
            </a:r>
            <a:r>
              <a:rPr lang="zh-TW" altLang="en-US" dirty="0" smtClean="0"/>
              <a:t>所有評論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196752"/>
            <a:ext cx="63912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8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觀察網路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2154357"/>
            <a:ext cx="8039100" cy="366712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680294" y="2120817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936540" y="1728742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435506" y="1381018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5292080" y="2533103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5548326" y="2141028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047292" y="1793304"/>
            <a:ext cx="129234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DOC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502362" y="3075886"/>
            <a:ext cx="3637589" cy="2642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1295381" y="2736598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85534" y="2399832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9124306"/>
      </p:ext>
    </p:extLst>
  </p:cSld>
  <p:clrMapOvr>
    <a:masterClrMapping/>
  </p:clrMapOvr>
  <p:transition spd="slow">
    <p:pull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https://www.tripadvisor.com.tw/Hotel_Review-g293913-d1448765-Reviews-Royal_Seasons_Hotel_Hot_Spring_Beitou-Taipei.html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GET </a:t>
            </a:r>
            <a:r>
              <a:rPr lang="zh-TW" altLang="en-US" dirty="0" smtClean="0"/>
              <a:t>抓取評論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3823142"/>
            <a:ext cx="4991100" cy="2019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389" y="3805238"/>
            <a:ext cx="4943475" cy="20764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882310" y="5555903"/>
            <a:ext cx="357020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對照內文是否有相同文字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7154181"/>
      </p:ext>
    </p:extLst>
  </p:cSld>
  <p:clrMapOvr>
    <a:masterClrMapping/>
  </p:clrMapOvr>
  <p:transition spd="slow">
    <p:pull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找尋區隔元素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465774"/>
            <a:ext cx="7591425" cy="46577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145151" y="5085184"/>
            <a:ext cx="334059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以</a:t>
            </a:r>
            <a:r>
              <a:rPr lang="en-US" altLang="zh-TW" sz="2400" dirty="0" err="1" smtClean="0"/>
              <a:t>reviewSelector</a:t>
            </a:r>
            <a:r>
              <a:rPr lang="en-US" altLang="zh-TW" sz="2400" dirty="0" smtClean="0"/>
              <a:t> </a:t>
            </a:r>
            <a:r>
              <a:rPr lang="zh-TW" altLang="en-US" sz="2400" dirty="0" smtClean="0"/>
              <a:t>作區分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3568667"/>
      </p:ext>
    </p:extLst>
  </p:cSld>
  <p:clrMapOvr>
    <a:masterClrMapping/>
  </p:clrMapOvr>
  <p:transition spd="slow">
    <p:pull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partial_entry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找尋評論資料位置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3" y="3915500"/>
            <a:ext cx="8258175" cy="214312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83568" y="3950172"/>
            <a:ext cx="3637589" cy="2642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73616" y="5475485"/>
            <a:ext cx="8176672" cy="61781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535488" y="4748125"/>
            <a:ext cx="3637589" cy="2642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83568" y="5053987"/>
            <a:ext cx="4573693" cy="25169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181379"/>
      </p:ext>
    </p:extLst>
  </p:cSld>
  <p:clrMapOvr>
    <a:masterClrMapping/>
  </p:clrMapOvr>
  <p:transition spd="slow">
    <p:pull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partial_entry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解析內部內容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16" y="3834121"/>
            <a:ext cx="5064547" cy="229204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35488" y="5561459"/>
            <a:ext cx="345479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不是每個評論日都有</a:t>
            </a:r>
            <a:r>
              <a:rPr lang="en-US" altLang="zh-TW" sz="2400" dirty="0" smtClean="0"/>
              <a:t>title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1636978"/>
      </p:ext>
    </p:extLst>
  </p:cSld>
  <p:clrMapOvr>
    <a:masterClrMapping/>
  </p:clrMapOvr>
  <p:transition spd="slow">
    <p:pull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r>
              <a:rPr lang="zh-TW" altLang="en-US" sz="2400" dirty="0" smtClean="0"/>
              <a:t>字典範例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800" dirty="0">
                <a:solidFill>
                  <a:srgbClr val="005F00"/>
                </a:solidFill>
                <a:latin typeface="Consolas"/>
              </a:rPr>
              <a:t>100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b'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"yes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'c'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800" dirty="0">
                <a:solidFill>
                  <a:srgbClr val="005F00"/>
                </a:solidFill>
                <a:latin typeface="Consolas"/>
              </a:rPr>
              <a:t>0.98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'a</a:t>
            </a:r>
            <a:r>
              <a:rPr lang="en-US" altLang="zh-TW" sz="18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800" dirty="0" smtClean="0">
                <a:solidFill>
                  <a:srgbClr val="005F5F"/>
                </a:solidFill>
                <a:latin typeface="Consolas"/>
              </a:rPr>
              <a:t>'d'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smtClean="0">
                <a:solidFill>
                  <a:srgbClr val="005F5F"/>
                </a:solidFill>
                <a:latin typeface="Consolas"/>
              </a:rPr>
              <a:t>'d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 smtClean="0">
                <a:solidFill>
                  <a:srgbClr val="005F5F"/>
                </a:solidFill>
                <a:latin typeface="Consolas"/>
              </a:rPr>
              <a:t>, ‘default'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endParaRPr lang="en-US" altLang="zh-TW" sz="1800" dirty="0"/>
          </a:p>
          <a:p>
            <a:pPr marL="0" indent="0">
              <a:buNone/>
            </a:pPr>
            <a:endParaRPr lang="en-US" altLang="zh-TW" sz="1800" dirty="0">
              <a:solidFill>
                <a:srgbClr val="00005F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get </a:t>
            </a:r>
            <a:r>
              <a:rPr lang="zh-TW" altLang="en-US" dirty="0" smtClean="0"/>
              <a:t>取值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5094768" y="1844824"/>
            <a:ext cx="3637589" cy="43204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270656" y="2459265"/>
            <a:ext cx="2292615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如果</a:t>
            </a:r>
            <a:r>
              <a:rPr lang="en-US" altLang="zh-TW" sz="2400" dirty="0" smtClean="0"/>
              <a:t>title </a:t>
            </a:r>
            <a:r>
              <a:rPr lang="zh-TW" altLang="en-US" sz="2400" dirty="0" smtClean="0"/>
              <a:t>不存在</a:t>
            </a:r>
            <a:endParaRPr lang="en-US" altLang="zh-TW" sz="2400" dirty="0" smtClean="0"/>
          </a:p>
          <a:p>
            <a:r>
              <a:rPr lang="zh-TW" altLang="en-US" sz="2400" dirty="0" smtClean="0"/>
              <a:t>改取文字部分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84584" y="4509120"/>
            <a:ext cx="3871392" cy="79208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620947" y="4970864"/>
            <a:ext cx="2144498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如果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不存在</a:t>
            </a:r>
            <a:endParaRPr lang="en-US" altLang="zh-TW" sz="2400" dirty="0" smtClean="0"/>
          </a:p>
          <a:p>
            <a:r>
              <a:rPr lang="zh-TW" altLang="en-US" sz="2400" dirty="0" smtClean="0"/>
              <a:t>改取</a:t>
            </a:r>
            <a:r>
              <a:rPr lang="en-US" altLang="zh-TW" sz="2400" dirty="0" smtClean="0"/>
              <a:t>default </a:t>
            </a:r>
            <a:r>
              <a:rPr lang="zh-TW" altLang="en-US" sz="2400" dirty="0" smtClean="0"/>
              <a:t>值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1903547"/>
      </p:ext>
    </p:extLst>
  </p:cSld>
  <p:clrMapOvr>
    <a:masterClrMapping/>
  </p:clrMapOvr>
  <p:transition spd="slow">
    <p:pull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partial_entry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部分評論找不到</a:t>
            </a:r>
            <a:r>
              <a:rPr lang="en-US" altLang="zh-TW" dirty="0" err="1" smtClean="0"/>
              <a:t>noQuotes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8" y="4149080"/>
            <a:ext cx="6819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5854"/>
      </p:ext>
    </p:extLst>
  </p:cSld>
  <p:clrMapOvr>
    <a:masterClrMapping/>
  </p:clrMapOvr>
  <p:transition spd="slow">
    <p:pull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發現部分評論是在</a:t>
            </a:r>
            <a:r>
              <a:rPr lang="en-US" altLang="zh-TW" dirty="0" err="1" smtClean="0"/>
              <a:t>xhr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94" y="3057488"/>
            <a:ext cx="8214890" cy="1851138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2128187" y="2942324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2384433" y="2550249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128187" y="2080512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738468" y="3287143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2994714" y="2895068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493680" y="2547344"/>
            <a:ext cx="119616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err="1" smtClean="0"/>
              <a:t>Xhr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389458" y="4546924"/>
            <a:ext cx="2259606" cy="28392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182476" y="4207636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872629" y="3870870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32040" y="4802539"/>
            <a:ext cx="3515097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https://www.tripadvisor.com.tw/UserReviewController?a=rblock&amp;r=267817921&amp;type=0&amp;tr=false&amp;n=16&amp;d=1448765</a:t>
            </a:r>
            <a:endParaRPr lang="en-US" altLang="zh-TW" sz="1600" dirty="0" smtClean="0">
              <a:latin typeface="Arial" panose="020B0604020202020204" pitchFamily="34" charset="0"/>
              <a:ea typeface="微軟正黑體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403306"/>
      </p:ext>
    </p:extLst>
  </p:cSld>
  <p:clrMapOvr>
    <a:masterClrMapping/>
  </p:clrMapOvr>
  <p:transition spd="slow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dirty="0" smtClean="0"/>
              <a:t>課前預備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8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len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partial_entry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增加檢查機制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755576" y="2492896"/>
            <a:ext cx="3744416" cy="3150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4798439" y="2271383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115963" y="1902051"/>
            <a:ext cx="22612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檢查是否有</a:t>
            </a:r>
            <a:r>
              <a:rPr lang="en-US" altLang="zh-TW" dirty="0" err="1" smtClean="0"/>
              <a:t>noQuotes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1316408"/>
      </p:ext>
    </p:extLst>
  </p:cSld>
  <p:clrMapOvr>
    <a:masterClrMapping/>
  </p:clrMapOvr>
  <p:transition spd="slow">
    <p:pull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Python for Data Analysis</a:t>
            </a:r>
          </a:p>
          <a:p>
            <a:endParaRPr lang="en-US" altLang="zh-TW" dirty="0"/>
          </a:p>
          <a:p>
            <a:r>
              <a:rPr lang="zh-TW" altLang="en-US" dirty="0" smtClean="0"/>
              <a:t>提供高效能、簡易使用的資料格式</a:t>
            </a:r>
            <a:r>
              <a:rPr lang="en-US" altLang="zh-TW" dirty="0" smtClean="0"/>
              <a:t>(Data Frame)</a:t>
            </a:r>
            <a:r>
              <a:rPr lang="zh-TW" altLang="en-US" dirty="0" smtClean="0"/>
              <a:t>讓使用者可以快速操作及分析資料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Pandas</a:t>
            </a:r>
            <a:r>
              <a:rPr lang="zh-TW" altLang="en-US" dirty="0"/>
              <a:t>整理資料</a:t>
            </a:r>
          </a:p>
        </p:txBody>
      </p:sp>
      <p:pic>
        <p:nvPicPr>
          <p:cNvPr id="2050" name="Picture 2" descr="http://127.0.0.1:8000/pandas-dataset/pandas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77072"/>
            <a:ext cx="6275784" cy="12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51942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len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partial_entry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({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'quotes'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rating'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comment'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4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})</a:t>
            </a:r>
          </a:p>
          <a:p>
            <a:pPr marL="0" indent="0">
              <a:buNone/>
            </a:pP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Pandas</a:t>
            </a:r>
            <a:r>
              <a:rPr lang="zh-TW" altLang="en-US" dirty="0" smtClean="0"/>
              <a:t>整理資料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20688" y="1484313"/>
            <a:ext cx="3744416" cy="3150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4463551" y="1262800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781075" y="893468"/>
            <a:ext cx="160877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開一個空的</a:t>
            </a:r>
            <a:r>
              <a:rPr lang="en-US" altLang="zh-TW" dirty="0" smtClean="0"/>
              <a:t>list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719134" y="3290824"/>
            <a:ext cx="7741297" cy="3685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4831585" y="3790259"/>
            <a:ext cx="604859" cy="3185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292080" y="4145666"/>
            <a:ext cx="189250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存放評論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2489220"/>
      </p:ext>
    </p:extLst>
  </p:cSld>
  <p:clrMapOvr>
    <a:masterClrMapping/>
  </p:clrMapOvr>
  <p:transition spd="slow">
    <p:pull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pandas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DataFrame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DataFrame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48" y="3429000"/>
            <a:ext cx="8378659" cy="225514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57201" y="2618462"/>
            <a:ext cx="1594520" cy="36851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2240537" y="2866189"/>
            <a:ext cx="604859" cy="3185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701032" y="3221596"/>
            <a:ext cx="209223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head </a:t>
            </a:r>
            <a:r>
              <a:rPr lang="zh-TW" altLang="en-US" dirty="0" smtClean="0"/>
              <a:t>看前五列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470275"/>
      </p:ext>
    </p:extLst>
  </p:cSld>
  <p:clrMapOvr>
    <a:masterClrMapping/>
  </p:clrMapOvr>
  <p:transition spd="slow">
    <p:pull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'rating'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'rating'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map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lambda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rstrip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zh-TW" altLang="en-US" sz="2000" dirty="0">
                <a:solidFill>
                  <a:srgbClr val="005F5F"/>
                </a:solidFill>
                <a:highlight>
                  <a:srgbClr val="FFFFFF"/>
                </a:highlight>
              </a:rPr>
              <a:t>分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decode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ratindate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ratindate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map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lambda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strip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rstrip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zh-TW" altLang="en-US" sz="2000" dirty="0">
                <a:solidFill>
                  <a:srgbClr val="005F5F"/>
                </a:solidFill>
                <a:highlight>
                  <a:srgbClr val="FFFFFF"/>
                </a:highlight>
              </a:rPr>
              <a:t>的評論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decode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'comment'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'comment'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map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lambda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x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strip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())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pandas</a:t>
            </a:r>
            <a:r>
              <a:rPr lang="zh-TW" altLang="en-US" dirty="0" smtClean="0"/>
              <a:t>清理資料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805238"/>
            <a:ext cx="6860257" cy="19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33477"/>
      </p:ext>
    </p:extLst>
  </p:cSld>
  <p:clrMapOvr>
    <a:masterClrMapping/>
  </p:clrMapOvr>
  <p:transition spd="slow">
    <p:pull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補完其餘評論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9" y="2729369"/>
            <a:ext cx="8779916" cy="215173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139953" y="3645024"/>
            <a:ext cx="5004048" cy="123608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5724128" y="4710097"/>
            <a:ext cx="186452" cy="6577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871101" y="5311006"/>
            <a:ext cx="13388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找到進入點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65115"/>
      </p:ext>
    </p:extLst>
  </p:cSld>
  <p:clrMapOvr>
    <a:masterClrMapping/>
  </p:clrMapOvr>
  <p:transition spd="slow">
    <p:pull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2975" y="1176859"/>
            <a:ext cx="8229600" cy="45194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altLang="zh-TW" sz="2400" dirty="0" err="1"/>
              <a:t>injShowReviewBlock</a:t>
            </a:r>
            <a:r>
              <a:rPr lang="en-US" altLang="zh-TW" sz="2400" dirty="0"/>
              <a:t>('267817921', '</a:t>
            </a:r>
            <a:r>
              <a:rPr lang="en-US" altLang="zh-TW" sz="2400" dirty="0" err="1"/>
              <a:t>rblock</a:t>
            </a:r>
            <a:r>
              <a:rPr lang="en-US" altLang="zh-TW" sz="2400" dirty="0"/>
              <a:t>', 0, false);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有包含</a:t>
            </a:r>
            <a:r>
              <a:rPr lang="en-US" altLang="zh-TW" dirty="0" smtClean="0"/>
              <a:t>Review ID </a:t>
            </a:r>
            <a:r>
              <a:rPr lang="zh-TW" altLang="en-US" dirty="0" smtClean="0"/>
              <a:t>跟</a:t>
            </a:r>
            <a:r>
              <a:rPr lang="en-US" altLang="zh-TW" dirty="0" err="1" smtClean="0"/>
              <a:t>locid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" y="1756594"/>
            <a:ext cx="8388463" cy="26906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98" y="3720307"/>
            <a:ext cx="6115050" cy="2533650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753323" y="4481121"/>
            <a:ext cx="2160240" cy="451942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 smtClean="0"/>
              <a:t>locId</a:t>
            </a:r>
            <a:r>
              <a:rPr lang="en-US" altLang="zh-TW" sz="2400" dirty="0"/>
              <a:t>: </a:t>
            </a:r>
            <a:r>
              <a:rPr lang="en-US" altLang="zh-TW" sz="2400" dirty="0" smtClean="0"/>
              <a:t>1448765,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6917170"/>
      </p:ext>
    </p:extLst>
  </p:cSld>
  <p:clrMapOvr>
    <a:masterClrMapping/>
  </p:clrMapOvr>
  <p:transition spd="slow">
    <p:pull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正規</a:t>
            </a:r>
            <a:r>
              <a:rPr lang="zh-TW" altLang="en-US" dirty="0"/>
              <a:t>表達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符號與意義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27584" y="1412776"/>
          <a:ext cx="7848872" cy="409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521"/>
                <a:gridCol w="650335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符號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意義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比對除換行外的任意字元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^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比對字串開始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$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比對字串結尾</a:t>
                      </a:r>
                      <a:endParaRPr lang="zh-TW" altLang="en-US" dirty="0"/>
                    </a:p>
                  </a:txBody>
                  <a:tcPr/>
                </a:tc>
              </a:tr>
              <a:tr h="3888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*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0</a:t>
                      </a:r>
                      <a:r>
                        <a:rPr lang="zh-TW" altLang="en-US" sz="1800" dirty="0" smtClean="0"/>
                        <a:t>個或多個由前面正規表達式定義的片段，貪婪方式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1</a:t>
                      </a:r>
                      <a:r>
                        <a:rPr lang="zh-TW" altLang="en-US" sz="1800" dirty="0" smtClean="0"/>
                        <a:t>個或多個由前面的正規表達式定義的片段，貪婪方式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0</a:t>
                      </a:r>
                      <a:r>
                        <a:rPr lang="zh-TW" altLang="en-US" sz="1800" dirty="0" smtClean="0"/>
                        <a:t>個或</a:t>
                      </a:r>
                      <a:r>
                        <a:rPr lang="en-US" altLang="zh-TW" sz="1800" dirty="0" smtClean="0"/>
                        <a:t>1</a:t>
                      </a:r>
                      <a:r>
                        <a:rPr lang="zh-TW" altLang="en-US" sz="1800" dirty="0" smtClean="0"/>
                        <a:t>個由前面的正則表達式定義的片段，貪婪方式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, +?, ??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非貪婪版本的 *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+,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(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盡可能少的</a:t>
                      </a:r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[...] 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方括號內內的字元集中的任意一個字元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括號內的表達式，也表示一個群組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(?P&lt;id&gt;...)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類似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但該組同時得到一個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id,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可以在後面的模式中引用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49265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r>
              <a:rPr lang="zh-TW" altLang="en-US" sz="2000" dirty="0"/>
              <a:t>正規表達式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r"(\w+)@(\w+)"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"david@numerinfo.com"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r"(\w+)@([a-z.]+)"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"david@numerinfo.com"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r"(\d+)\.(\d+)"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"1999.5"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r"(?P&lt;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first_name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&gt;\w+) (?P&lt;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last_name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"David Chiu"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first_name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last_name</a:t>
            </a:r>
            <a:r>
              <a:rPr lang="en-US" altLang="zh-TW" sz="14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str1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scp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 file.txt root@10.0.0.1:./'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search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'^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scp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 ([\w\.]+) (\w+)@([\w\.]+):(.+)'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str1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2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3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4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400" dirty="0"/>
          </a:p>
          <a:p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正規表達</a:t>
            </a:r>
            <a:r>
              <a:rPr lang="zh-TW" altLang="en-US" dirty="0" smtClean="0"/>
              <a:t>式範例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231535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https://www.tripadvisor.com.tw/Hotel_Review-g293913-d1448765-Reviews-Royal_Seasons_Hotel_Hot_Spring_Beitou-Taipei.html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search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injShowReviewBlock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\(\'(\d+)\', \'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rblock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\', 0, false\);'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reviewid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group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search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locId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: (\d+),'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locid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group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reviewid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locid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找到</a:t>
            </a:r>
            <a:r>
              <a:rPr lang="en-US" altLang="zh-TW" dirty="0" smtClean="0"/>
              <a:t>review id </a:t>
            </a:r>
            <a:r>
              <a:rPr lang="zh-TW" altLang="en-US" dirty="0" smtClean="0"/>
              <a:t>與 </a:t>
            </a:r>
            <a:r>
              <a:rPr lang="en-US" altLang="zh-TW" dirty="0" err="1"/>
              <a:t>locid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44224"/>
      </p:ext>
    </p:extLst>
  </p:cSld>
  <p:clrMapOvr>
    <a:masterClrMapping/>
  </p:clrMapOvr>
  <p:transition spd="slow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 bwMode="auto">
          <a:xfrm>
            <a:off x="590872" y="537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zh-TW" altLang="en-US" sz="3200" dirty="0" smtClean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安裝</a:t>
            </a:r>
            <a:r>
              <a:rPr lang="en-US" altLang="zh-TW" sz="3200" dirty="0" smtClean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Anaconda</a:t>
            </a:r>
            <a:endParaRPr lang="zh-TW" altLang="en-US" sz="3200" dirty="0">
              <a:solidFill>
                <a:srgbClr val="595959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1138237"/>
            <a:ext cx="7381875" cy="45815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62087" y="5719762"/>
            <a:ext cx="390369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https://www.continuum.io/downloads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123728" y="2204864"/>
            <a:ext cx="2304256" cy="165618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376867" y="1868300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75833" y="1520576"/>
            <a:ext cx="194245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Python 2.7 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91089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reviewurl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https://www.tripadvisor.com.tw/UserReviewController?a=rblock&amp;r={}&amp;type=0&amp;tr=false&amp;d={}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reviewurl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reviewid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locid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抓取非同步評論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224897"/>
      </p:ext>
    </p:extLst>
  </p:cSld>
  <p:clrMapOvr>
    <a:masterClrMapping/>
  </p:clrMapOvr>
  <p:transition spd="slow">
    <p:pull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reviewurl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https://www.tripadvisor.com.tw/UserReviewController?a=rblock&amp;r={}&amp;type=0&amp;tr=false&amp;d={}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reviewurl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reviewid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locid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partial_entry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format </a:t>
            </a:r>
            <a:r>
              <a:rPr lang="zh-TW" altLang="en-US" dirty="0" smtClean="0"/>
              <a:t>建立使用者評論</a:t>
            </a:r>
            <a:r>
              <a:rPr lang="en-US" altLang="zh-TW" dirty="0" smtClean="0"/>
              <a:t>URL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484338"/>
      </p:ext>
    </p:extLst>
  </p:cSld>
  <p:clrMapOvr>
    <a:masterClrMapping/>
  </p:clrMapOvr>
  <p:transition spd="slow">
    <p:pull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點選更多展開文章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436382" cy="3338314"/>
          </a:xfrm>
          <a:prstGeom prst="rect">
            <a:avLst/>
          </a:prstGeom>
        </p:spPr>
      </p:pic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753323" y="4481121"/>
            <a:ext cx="2160240" cy="451942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/>
              <a:t>點選更多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3489747"/>
      </p:ext>
    </p:extLst>
  </p:cSld>
  <p:clrMapOvr>
    <a:masterClrMapping/>
  </p:clrMapOvr>
  <p:transition spd="slow">
    <p:pull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ExpandedUserReviews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reviews</a:t>
            </a:r>
            <a:r>
              <a:rPr lang="zh-TW" altLang="en-US" dirty="0" smtClean="0"/>
              <a:t>後面接文章的</a:t>
            </a:r>
            <a:r>
              <a:rPr lang="en-US" altLang="zh-TW" dirty="0" smtClean="0"/>
              <a:t>review ID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</a:t>
            </a:r>
            <a:r>
              <a:rPr lang="zh-TW" altLang="en-US" dirty="0" smtClean="0"/>
              <a:t>更多</a:t>
            </a:r>
            <a:r>
              <a:rPr lang="en-US" altLang="zh-TW" dirty="0" smtClean="0"/>
              <a:t>” </a:t>
            </a:r>
            <a:r>
              <a:rPr lang="zh-TW" altLang="en-US" dirty="0" smtClean="0"/>
              <a:t>可以展開評論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8" y="3573016"/>
            <a:ext cx="8103840" cy="135713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89281" y="5205342"/>
            <a:ext cx="709409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https://www.tripadvisor.com.tw/ExpandedUserReviews-g293913-d1448765?target=282289363&amp;context=1&amp;reviews=282289363,305947335,267945322,267817921,264375419&amp;servlet=Hotel_Review&amp;expand=1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297163"/>
      </p:ext>
    </p:extLst>
  </p:cSld>
  <p:clrMapOvr>
    <a:masterClrMapping/>
  </p:clrMapOvr>
  <p:transition spd="slow">
    <p:pull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https://www.tripadvisor.com.tw/Hotel_Review-g293913-d1448765-Reviews-Royal_Seasons_Hotel_Hot_Spring_Beitou-Taipei.html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'id'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整理出</a:t>
            </a:r>
            <a:r>
              <a:rPr lang="en-US" altLang="zh-TW" dirty="0" smtClean="0"/>
              <a:t>review 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883" y="3573016"/>
            <a:ext cx="4482480" cy="2348697"/>
          </a:xfrm>
          <a:prstGeom prst="rect">
            <a:avLst/>
          </a:prstGeom>
        </p:spPr>
      </p:pic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57200" y="5371594"/>
            <a:ext cx="3508746" cy="451942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/>
              <a:t>如何去掉</a:t>
            </a:r>
            <a:r>
              <a:rPr lang="en-US" altLang="zh-TW" sz="2400" dirty="0" smtClean="0"/>
              <a:t>reviews_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5573731"/>
      </p:ext>
    </p:extLst>
  </p:cSld>
  <p:clrMapOvr>
    <a:masterClrMapping/>
  </p:clrMapOvr>
  <p:transition spd="slow">
    <p:pull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strip</a:t>
            </a:r>
          </a:p>
          <a:p>
            <a:pPr lvl="1"/>
            <a:r>
              <a:rPr lang="en-US" altLang="zh-TW" dirty="0" smtClean="0"/>
              <a:t>strip()</a:t>
            </a:r>
          </a:p>
          <a:p>
            <a:pPr lvl="1"/>
            <a:r>
              <a:rPr lang="en-US" altLang="zh-TW" dirty="0" err="1" smtClean="0"/>
              <a:t>rstrip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 err="1" smtClean="0"/>
              <a:t>lstrip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Strip </a:t>
            </a:r>
            <a:r>
              <a:rPr lang="zh-TW" altLang="en-US" dirty="0" smtClean="0"/>
              <a:t>範例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" \t string test \t \n\n\r"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' \t string test \t \n\n\r'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rstrip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lstrip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endParaRPr lang="zh-TW" altLang="en-US" sz="1600" dirty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如何移除掉字串左右</a:t>
            </a:r>
            <a:r>
              <a:rPr lang="zh-TW" altLang="en-US" dirty="0" smtClean="0"/>
              <a:t>的特定字元</a:t>
            </a:r>
            <a:r>
              <a:rPr lang="en-US" altLang="zh-TW" dirty="0" smtClean="0"/>
              <a:t>?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954822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'id'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lstrip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'review_'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拿掉</a:t>
            </a:r>
            <a:r>
              <a:rPr lang="en-US" altLang="zh-TW" dirty="0" smtClean="0"/>
              <a:t>review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054954"/>
            <a:ext cx="1728192" cy="3086057"/>
          </a:xfrm>
          <a:prstGeom prst="rect">
            <a:avLst/>
          </a:prstGeom>
        </p:spPr>
      </p:pic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3908090" y="4597982"/>
            <a:ext cx="3832261" cy="451942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/>
              <a:t>如何將</a:t>
            </a:r>
            <a:r>
              <a:rPr lang="en-US" altLang="zh-TW" sz="2400" dirty="0" smtClean="0"/>
              <a:t>review ID </a:t>
            </a:r>
            <a:r>
              <a:rPr lang="zh-TW" altLang="en-US" sz="2400" dirty="0" smtClean="0"/>
              <a:t>串聯起來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60718315"/>
      </p:ext>
    </p:extLst>
  </p:cSld>
  <p:clrMapOvr>
    <a:masterClrMapping/>
  </p:clrMapOvr>
  <p:transition spd="slow">
    <p:pull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將陣列單元依</a:t>
            </a:r>
            <a:r>
              <a:rPr lang="zh-TW" altLang="en-US" dirty="0"/>
              <a:t>分隔</a:t>
            </a:r>
            <a:r>
              <a:rPr lang="zh-TW" altLang="en-US" dirty="0" smtClean="0"/>
              <a:t>符號</a:t>
            </a:r>
            <a:r>
              <a:rPr lang="zh-TW" altLang="en-US" dirty="0"/>
              <a:t>合成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'123,555,111,99'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ary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'|'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ary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</a:t>
            </a:r>
            <a:r>
              <a:rPr lang="en-US" altLang="zh-TW" dirty="0" smtClean="0"/>
              <a:t>oin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33768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'id'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lstrip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'review_'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','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join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review ID </a:t>
            </a:r>
            <a:r>
              <a:rPr lang="zh-TW" altLang="en-US" dirty="0" smtClean="0"/>
              <a:t>串聯起來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73979"/>
      </p:ext>
    </p:extLst>
  </p:cSld>
  <p:clrMapOvr>
    <a:masterClrMapping/>
  </p:clrMapOvr>
  <p:transition spd="slow">
    <p:pull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https://www.tripadvisor.com.tw/ExpandedUserReviews-g293913-d1448765?target={}&amp;context=1&amp;reviews={}&amp;servlet=Hotel_Review&amp;expand=1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','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join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split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','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Expand </a:t>
            </a:r>
            <a:r>
              <a:rPr lang="zh-TW" altLang="en-US" dirty="0" smtClean="0"/>
              <a:t>取得所有資訊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2987824" y="3350240"/>
            <a:ext cx="3458195" cy="451942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smtClean="0"/>
              <a:t>Target </a:t>
            </a:r>
            <a:r>
              <a:rPr lang="zh-TW" altLang="en-US" sz="2400" dirty="0" smtClean="0"/>
              <a:t>隨便填一個</a:t>
            </a:r>
            <a:r>
              <a:rPr lang="en-US" altLang="zh-TW" sz="2400" dirty="0" smtClean="0"/>
              <a:t>id</a:t>
            </a:r>
            <a:r>
              <a:rPr lang="zh-TW" altLang="en-US" sz="2400" dirty="0" smtClean="0"/>
              <a:t> 即可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6514766"/>
      </p:ext>
    </p:extLst>
  </p:cSld>
  <p:clrMapOvr>
    <a:masterClrMapping/>
  </p:clrMapOvr>
  <p:transition spd="slow"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err="1" smtClean="0"/>
              <a:t>Jupyter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Ipython</a:t>
            </a:r>
            <a:r>
              <a:rPr lang="en-US" altLang="zh-TW" dirty="0" smtClean="0"/>
              <a:t> Notebook)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12401"/>
            <a:ext cx="2736304" cy="420815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115616" y="3573016"/>
            <a:ext cx="1656184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076907" y="3238288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488" y="2420888"/>
            <a:ext cx="4336161" cy="301503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34188" y="2722628"/>
            <a:ext cx="23558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點選</a:t>
            </a:r>
            <a:r>
              <a:rPr lang="en-US" altLang="zh-TW" dirty="0" err="1" smtClean="0"/>
              <a:t>Ipython</a:t>
            </a:r>
            <a:r>
              <a:rPr lang="en-US" altLang="zh-TW" dirty="0" smtClean="0"/>
              <a:t> Notebook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263764" y="3555812"/>
            <a:ext cx="308103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或在</a:t>
            </a:r>
            <a:r>
              <a:rPr lang="en-US" altLang="zh-TW" dirty="0" smtClean="0"/>
              <a:t>Anaconda Prompt </a:t>
            </a:r>
            <a:r>
              <a:rPr lang="zh-TW" altLang="en-US" dirty="0" smtClean="0"/>
              <a:t>下打入</a:t>
            </a:r>
            <a:endParaRPr lang="en-US" altLang="zh-TW" dirty="0" smtClean="0"/>
          </a:p>
          <a:p>
            <a:r>
              <a:rPr lang="en-US" altLang="zh-TW" dirty="0" err="1" smtClean="0"/>
              <a:t>Ipython</a:t>
            </a:r>
            <a:r>
              <a:rPr lang="en-US" altLang="zh-TW" dirty="0" smtClean="0"/>
              <a:t> notebook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7912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'.extended'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'.entry'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展開的資料在</a:t>
            </a:r>
            <a:r>
              <a:rPr lang="en-US" altLang="zh-TW" dirty="0" smtClean="0"/>
              <a:t>extended </a:t>
            </a:r>
            <a:r>
              <a:rPr lang="zh-TW" altLang="en-US" dirty="0" smtClean="0"/>
              <a:t>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598527"/>
      </p:ext>
    </p:extLst>
  </p:cSld>
  <p:clrMapOvr>
    <a:masterClrMapping/>
  </p:clrMapOvr>
  <p:transition spd="slow">
    <p:pull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'.extended'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'.entry'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({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'quotes'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rating'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ratindate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FFFFF"/>
                </a:highlight>
              </a:rPr>
              <a:t>comment'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})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將資料整理到</a:t>
            </a:r>
            <a:r>
              <a:rPr lang="en-US" altLang="zh-TW" dirty="0" smtClean="0"/>
              <a:t>list </a:t>
            </a:r>
            <a:r>
              <a:rPr lang="zh-TW" altLang="en-US" dirty="0" smtClean="0"/>
              <a:t>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340275"/>
      </p:ext>
    </p:extLst>
  </p:cSld>
  <p:clrMapOvr>
    <a:masterClrMapping/>
  </p:clrMapOvr>
  <p:transition spd="slow">
    <p:pull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pandas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DataFrame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再次使用</a:t>
            </a:r>
            <a:r>
              <a:rPr lang="en-US" altLang="zh-TW" dirty="0" smtClean="0"/>
              <a:t>pandas </a:t>
            </a:r>
            <a:r>
              <a:rPr lang="zh-TW" altLang="en-US" dirty="0" smtClean="0"/>
              <a:t>整理資料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52" y="3429000"/>
            <a:ext cx="7910696" cy="209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76150"/>
      </p:ext>
    </p:extLst>
  </p:cSld>
  <p:clrMapOvr>
    <a:masterClrMapping/>
  </p:clrMapOvr>
  <p:transition spd="slow">
    <p:pull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抓取多頁資料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35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目標：如何抓取多頁評論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64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6912768" cy="415233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403648" y="4941168"/>
            <a:ext cx="6120680" cy="123608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775246" y="4545058"/>
            <a:ext cx="572618" cy="39611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22870" y="4134693"/>
            <a:ext cx="203132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抓取所有頁數資料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8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hlinkClick r:id="rId2"/>
              </a:rPr>
              <a:t>https://</a:t>
            </a:r>
            <a:r>
              <a:rPr lang="en-US" altLang="zh-TW" sz="1800" dirty="0" smtClean="0">
                <a:hlinkClick r:id="rId2"/>
              </a:rPr>
              <a:t>www.tripadvisor.com.tw/Hotel_Review-g293913-d1448765-Reviews-Royal_Seasons_Hotel_Hot_Spring_Beitou-Taipei.html#REVIEWS</a:t>
            </a:r>
            <a:endParaRPr lang="en-US" altLang="zh-TW" sz="1800" dirty="0" smtClean="0"/>
          </a:p>
          <a:p>
            <a:r>
              <a:rPr lang="en-US" altLang="zh-TW" sz="1800" dirty="0">
                <a:hlinkClick r:id="rId3"/>
              </a:rPr>
              <a:t>https://</a:t>
            </a:r>
            <a:r>
              <a:rPr lang="en-US" altLang="zh-TW" sz="1800" dirty="0" smtClean="0">
                <a:hlinkClick r:id="rId3"/>
              </a:rPr>
              <a:t>www.tripadvisor.com.tw/Hotel_Review-g293913-d1448765-Reviews-or10-Royal_Seasons_Hotel_Hot_Spring_Beitou-Taipei.html#REVIEWS</a:t>
            </a:r>
            <a:endParaRPr lang="en-US" altLang="zh-TW" sz="1800" dirty="0" smtClean="0"/>
          </a:p>
          <a:p>
            <a:r>
              <a:rPr lang="en-US" altLang="zh-TW" sz="1800" dirty="0">
                <a:hlinkClick r:id="rId4"/>
              </a:rPr>
              <a:t>https://</a:t>
            </a:r>
            <a:r>
              <a:rPr lang="en-US" altLang="zh-TW" sz="1800" dirty="0" smtClean="0">
                <a:hlinkClick r:id="rId4"/>
              </a:rPr>
              <a:t>www.tripadvisor.com.tw/Hotel_Review-g293913-d1448765-Reviews-or20-Royal_Seasons_Hotel_Hot_Spring_Beitou-Taipei.html#REVIEWS</a:t>
            </a:r>
            <a:endParaRPr lang="en-US" altLang="zh-TW" sz="1800" dirty="0" smtClean="0"/>
          </a:p>
          <a:p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比較一下連結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043608" y="2420888"/>
            <a:ext cx="360040" cy="10801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47664" y="3665494"/>
            <a:ext cx="198644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/>
              <a:t>每一頁差</a:t>
            </a:r>
            <a:r>
              <a:rPr lang="en-US" altLang="zh-TW" sz="2800" dirty="0" smtClean="0"/>
              <a:t>10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56404" y="4581128"/>
            <a:ext cx="322395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/>
              <a:t>但怎麼知道有幾頁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38850932"/>
      </p:ext>
    </p:extLst>
  </p:cSld>
  <p:clrMapOvr>
    <a:masterClrMapping/>
  </p:clrMapOvr>
  <p:transition spd="slow">
    <p:pull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但如何取得頁數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99" y="3212976"/>
            <a:ext cx="7815609" cy="214981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211960" y="4448297"/>
            <a:ext cx="360040" cy="108012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16016" y="5692903"/>
            <a:ext cx="392472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800" dirty="0" smtClean="0"/>
              <a:t>.</a:t>
            </a:r>
            <a:r>
              <a:rPr lang="en-US" altLang="zh-TW" sz="2800" dirty="0" err="1" smtClean="0"/>
              <a:t>pageNum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最後一個數字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3451805"/>
      </p:ext>
    </p:extLst>
  </p:cSld>
  <p:clrMapOvr>
    <a:masterClrMapping/>
  </p:clrMapOvr>
  <p:transition spd="slow">
    <p:pull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https://www.tripadvisor.com.tw/Hotel_Review-g293913-d1448765-Reviews-Royal_Seasons_Hotel_Hot_Spring_Beitou-Taipei.html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pagenum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int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'.pageNum'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)[-</a:t>
            </a:r>
            <a:r>
              <a:rPr lang="fr-FR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fr-FR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fr-FR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fr-FR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pagenum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抓取最後一個數字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049423"/>
      </p:ext>
    </p:extLst>
  </p:cSld>
  <p:clrMapOvr>
    <a:masterClrMapping/>
  </p:clrMapOvr>
  <p:transition spd="slow">
    <p:pull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pageurl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https://www.tripadvisor.com.tw/Hotel_Review-g293913-d1448765-Reviews-or{}-Royal_Seasons_Hotel_Hot_Spring_Beitou-Taipei.html#REVIEWS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pagenum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pageurl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str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產生頁面連結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658564"/>
      </p:ext>
    </p:extLst>
  </p:cSld>
  <p:clrMapOvr>
    <a:masterClrMapping/>
  </p:clrMapOvr>
  <p:transition spd="slow">
    <p:pull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87005F"/>
                </a:solidFill>
                <a:highlight>
                  <a:srgbClr val="FFFFFF"/>
                </a:highlight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highlight>
                  <a:srgbClr val="FFFFFF"/>
                </a:highlight>
              </a:rPr>
              <a:t>getPageReview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hotelinfo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reviewSelector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'id'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lstrip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'review_'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expandurl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https://www.tripadvisor.com.tw/ExpandedUserReviews-g293913-d1448765?target={}&amp;context=1&amp;reviews={}&amp;servlet=Hotel_Review&amp;expand=1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','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join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res2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expandurl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split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','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review_list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soup2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res2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soup2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'.extended'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noQuotes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'.rate &gt;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img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'alt'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ratingdate_tmp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review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'.entry'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hotelinfo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({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'quotes'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quotes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rating'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ratindate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ratingdate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comment'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comment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})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return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hotelinfo</a:t>
            </a: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整理抓取頁面函式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710698"/>
      </p:ext>
    </p:extLst>
  </p:cSld>
  <p:clrMapOvr>
    <a:masterClrMapping/>
  </p:clrMapOvr>
  <p:transition spd="slow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dirty="0" smtClean="0"/>
              <a:t>資料爬取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23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4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https://www.tripadvisor.com.tw/Hotel_Review-g293913-d1448765-Reviews-Royal_Seasons_Hotel_Hot_Spring_Beitou-Taipei.html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rev1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getPageReview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DataFrame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rev1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測試函式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231818"/>
      </p:ext>
    </p:extLst>
  </p:cSld>
  <p:clrMapOvr>
    <a:masterClrMapping/>
  </p:clrMapOvr>
  <p:transition spd="slow">
    <p:pull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https://www.tripadvisor.com.tw/Hotel_Review-g293913-d1448765-Reviews-Royal_Seasons_Hotel_Hot_Spring_Beitou-Taipei.html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pageurl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https://www.tripadvisor.com.tw/Hotel_Review-g293913-d1448765-Reviews-or{}-Royal_Seasons_Hotel_Hot_Spring_Beitou-Taipei.html#REVIEWS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bs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fr-FR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pagenum</a:t>
            </a:r>
            <a:r>
              <a:rPr lang="fr-FR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fr-FR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fr-FR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int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fr-FR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fr-FR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'.pageNum'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)[-</a:t>
            </a:r>
            <a:r>
              <a:rPr lang="fr-FR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fr-FR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fr-FR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fr-FR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url_list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pagenum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url_list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pageurl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format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str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*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FFFFF"/>
                </a:highlight>
              </a:rPr>
              <a:t>10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)))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url_list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抓取多頁的評論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236296"/>
      </p:ext>
    </p:extLst>
  </p:cSld>
  <p:clrMapOvr>
    <a:masterClrMapping/>
  </p:clrMapOvr>
  <p:transition spd="slow">
    <p:pull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dfall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url_list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DataFrame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getPageReview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url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dfall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將所有的</a:t>
            </a:r>
            <a:r>
              <a:rPr lang="en-US" altLang="zh-TW" dirty="0" smtClean="0"/>
              <a:t>Data Frame </a:t>
            </a:r>
            <a:r>
              <a:rPr lang="zh-TW" altLang="en-US" dirty="0" smtClean="0"/>
              <a:t>整理成一個</a:t>
            </a:r>
            <a:r>
              <a:rPr lang="en-US" altLang="zh-TW" dirty="0" smtClean="0"/>
              <a:t>list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031614"/>
      </p:ext>
    </p:extLst>
  </p:cSld>
  <p:clrMapOvr>
    <a:masterClrMapping/>
  </p:clrMapOvr>
  <p:transition spd="slow">
    <p:pull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hoteldf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concat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dfall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hoteldf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hoteldf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count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concat</a:t>
            </a:r>
            <a:r>
              <a:rPr lang="zh-TW" altLang="en-US" dirty="0"/>
              <a:t> </a:t>
            </a:r>
            <a:r>
              <a:rPr lang="zh-TW" altLang="en-US" dirty="0" smtClean="0"/>
              <a:t>合併</a:t>
            </a:r>
            <a:r>
              <a:rPr lang="en-US" altLang="zh-TW" dirty="0" err="1" smtClean="0"/>
              <a:t>DataFrame</a:t>
            </a:r>
            <a:r>
              <a:rPr lang="zh-TW" altLang="en-US" dirty="0" smtClean="0"/>
              <a:t>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5" y="3603104"/>
            <a:ext cx="2971581" cy="19595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60" y="3573016"/>
            <a:ext cx="5425474" cy="248471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572000" y="5568725"/>
            <a:ext cx="252825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/>
              <a:t>抓取</a:t>
            </a:r>
            <a:r>
              <a:rPr lang="en-US" altLang="zh-TW" sz="2800" dirty="0" smtClean="0"/>
              <a:t>101</a:t>
            </a:r>
            <a:r>
              <a:rPr lang="zh-TW" altLang="en-US" sz="2800" dirty="0" smtClean="0"/>
              <a:t>則評論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8005982"/>
      </p:ext>
    </p:extLst>
  </p:cSld>
  <p:clrMapOvr>
    <a:masterClrMapping/>
  </p:clrMapOvr>
  <p:transition spd="slow">
    <p:pull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資料儲存 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(SQLITE)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4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zh-TW" dirty="0" smtClean="0"/>
              <a:t>安裝</a:t>
            </a:r>
            <a:r>
              <a:rPr lang="en-US" altLang="zh-TW" dirty="0"/>
              <a:t>SQLite Manager</a:t>
            </a:r>
            <a:endParaRPr lang="zh-TW" altLang="zh-TW" dirty="0"/>
          </a:p>
          <a:p>
            <a:pPr lvl="1"/>
            <a:r>
              <a:rPr lang="zh-TW" altLang="zh-TW" sz="2400" dirty="0"/>
              <a:t>打開</a:t>
            </a:r>
            <a:r>
              <a:rPr lang="en-US" altLang="zh-TW" sz="2400" dirty="0"/>
              <a:t>Firefox </a:t>
            </a:r>
            <a:r>
              <a:rPr lang="zh-TW" altLang="zh-TW" sz="2400" dirty="0"/>
              <a:t>後至下列網址</a:t>
            </a:r>
            <a:r>
              <a:rPr lang="en-US" altLang="zh-TW" sz="2400" dirty="0"/>
              <a:t> </a:t>
            </a:r>
            <a:r>
              <a:rPr lang="en-US" altLang="zh-TW" sz="2400" u="sng" dirty="0">
                <a:hlinkClick r:id="rId2"/>
              </a:rPr>
              <a:t>https://addons.mozilla.org/en-US/firefox/addon/sqlite-manager/</a:t>
            </a:r>
            <a:r>
              <a:rPr lang="zh-TW" altLang="en-US" sz="2400" dirty="0"/>
              <a:t> </a:t>
            </a:r>
            <a:r>
              <a:rPr lang="zh-TW" altLang="zh-TW" sz="2400" dirty="0"/>
              <a:t>下載適合自己作業系統的版本安裝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SQLite Manager</a:t>
            </a:r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07631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課前知識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特性</a:t>
            </a:r>
            <a:endParaRPr lang="en-US" altLang="zh-TW" dirty="0"/>
          </a:p>
          <a:p>
            <a:pPr lvl="1"/>
            <a:r>
              <a:rPr lang="en-US" altLang="zh-TW" dirty="0" smtClean="0"/>
              <a:t>self-contained</a:t>
            </a:r>
            <a:endParaRPr lang="en-US" altLang="zh-TW" dirty="0"/>
          </a:p>
          <a:p>
            <a:pPr lvl="1"/>
            <a:r>
              <a:rPr lang="en-US" altLang="zh-TW" dirty="0" err="1"/>
              <a:t>serverless</a:t>
            </a:r>
            <a:endParaRPr lang="en-US" altLang="zh-TW" dirty="0"/>
          </a:p>
          <a:p>
            <a:pPr lvl="1"/>
            <a:r>
              <a:rPr lang="en-US" altLang="zh-TW" dirty="0"/>
              <a:t>zero-configuration</a:t>
            </a:r>
          </a:p>
          <a:p>
            <a:pPr lvl="1"/>
            <a:r>
              <a:rPr lang="en-US" altLang="zh-TW" dirty="0" smtClean="0"/>
              <a:t>Transactional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ACID</a:t>
            </a:r>
            <a:r>
              <a:rPr lang="zh-TW" altLang="en-US" dirty="0" smtClean="0"/>
              <a:t> 資料庫</a:t>
            </a:r>
            <a:endParaRPr lang="en-US" altLang="zh-TW" dirty="0"/>
          </a:p>
          <a:p>
            <a:r>
              <a:rPr lang="zh-TW" altLang="en-US" dirty="0" smtClean="0"/>
              <a:t>支援 </a:t>
            </a:r>
            <a:r>
              <a:rPr lang="en-US" altLang="zh-TW" dirty="0" smtClean="0"/>
              <a:t>SQL </a:t>
            </a:r>
            <a:r>
              <a:rPr lang="en-US" altLang="zh-TW" dirty="0"/>
              <a:t>92 </a:t>
            </a:r>
            <a:r>
              <a:rPr lang="zh-TW" altLang="en-US" dirty="0" smtClean="0"/>
              <a:t>語法</a:t>
            </a:r>
            <a:endParaRPr lang="en-US" altLang="zh-TW" dirty="0" smtClean="0"/>
          </a:p>
          <a:p>
            <a:r>
              <a:rPr lang="zh-TW" altLang="en-US" dirty="0" smtClean="0"/>
              <a:t>開源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56854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sqlite3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as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sys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try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connect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dbname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# connect to database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cursor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# create cursor </a:t>
            </a:r>
            <a:endParaRPr lang="en-US" altLang="zh-TW" sz="16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6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‘SELECT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SQLITE_VERSION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()’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# </a:t>
            </a:r>
            <a:r>
              <a:rPr lang="en-US" altLang="zh-TW" sz="1600" i="1" dirty="0" err="1">
                <a:solidFill>
                  <a:srgbClr val="87875F"/>
                </a:solidFill>
                <a:latin typeface="Consolas"/>
              </a:rPr>
              <a:t>selece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 database version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data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6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fetchone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# fetch one data at a time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"SQLite version: %s"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%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data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except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Error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"Error %s:"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%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args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sys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exit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finally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6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16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連結</a:t>
            </a:r>
            <a:r>
              <a:rPr lang="en-US" altLang="zh-TW" dirty="0" smtClean="0"/>
              <a:t>SQLite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627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cursor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>
                <a:solidFill>
                  <a:srgbClr val="87875F"/>
                </a:solidFill>
                <a:highlight>
                  <a:srgbClr val="FFFFFF"/>
                </a:highlight>
              </a:rPr>
              <a:t># Read Meta Information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"PRAGMA 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table_info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PhoneAddress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)"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fetchall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smtClean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python </a:t>
            </a:r>
            <a:r>
              <a:rPr lang="zh-TW" altLang="en-US" dirty="0"/>
              <a:t>連結</a:t>
            </a:r>
            <a:r>
              <a:rPr lang="en-US" altLang="zh-TW" dirty="0"/>
              <a:t>SQLite (2)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367749"/>
      </p:ext>
    </p:extLst>
  </p:cSld>
  <p:clrMapOvr>
    <a:masterClrMapping/>
  </p:clrMapOvr>
  <p:transition spd="slow">
    <p:pull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sqlite3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as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sys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connect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test.db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with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cur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cursor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i="1" dirty="0">
                <a:solidFill>
                  <a:srgbClr val="87875F"/>
                </a:solidFill>
                <a:latin typeface="Consolas"/>
              </a:rPr>
              <a:t># Drop Table If </a:t>
            </a:r>
            <a:r>
              <a:rPr lang="en-US" altLang="zh-TW" sz="1200" i="1" dirty="0" err="1">
                <a:solidFill>
                  <a:srgbClr val="87875F"/>
                </a:solidFill>
                <a:latin typeface="Consolas"/>
              </a:rPr>
              <a:t>Exisits</a:t>
            </a:r>
            <a:r>
              <a:rPr lang="en-US" altLang="zh-TW" sz="1200" i="1" dirty="0">
                <a:solidFill>
                  <a:srgbClr val="87875F"/>
                </a:solidFill>
                <a:latin typeface="Consolas"/>
              </a:rPr>
              <a:t> </a:t>
            </a:r>
            <a:endParaRPr lang="en-US" altLang="zh-TW" sz="12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"DROP TABLE IF EXISTS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"CREATE TABLE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(phone CHAR(10) PRIMARY KEY, address TEXT, name TEXT unique, age INT NOT NULL)"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VALUES('0912173381','United State','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Jhon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Doe',53)"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VALUES('0928375018','Tokyo Japan','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MuMu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Cat',6)"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VALUES('0957209108','Taipei','Richard',29)"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"SELECT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phone,address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FROM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data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fetchall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    for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data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        print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/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SQLite </a:t>
            </a:r>
            <a:r>
              <a:rPr lang="zh-TW" altLang="en-US" dirty="0" smtClean="0"/>
              <a:t>做資料新增、查詢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90753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/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但關鍵掌握在使用的數據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必須借重</a:t>
            </a:r>
            <a:r>
              <a:rPr lang="en-US" altLang="zh-TW" sz="2400" dirty="0">
                <a:latin typeface="微軟正黑體" pitchFamily="34" charset="-120"/>
              </a:rPr>
              <a:t>ETL</a:t>
            </a:r>
            <a:r>
              <a:rPr lang="zh-TW" altLang="en-US" sz="2400" dirty="0">
                <a:latin typeface="微軟正黑體" pitchFamily="34" charset="-120"/>
              </a:rPr>
              <a:t> </a:t>
            </a:r>
            <a:r>
              <a:rPr lang="en-US" altLang="zh-TW" sz="2400" dirty="0">
                <a:latin typeface="微軟正黑體" pitchFamily="34" charset="-120"/>
              </a:rPr>
              <a:t>(Extract, Transformation, Loading)</a:t>
            </a:r>
            <a:r>
              <a:rPr lang="zh-TW" altLang="en-US" sz="2400" dirty="0">
                <a:latin typeface="微軟正黑體" pitchFamily="34" charset="-120"/>
              </a:rPr>
              <a:t>程序自動化蒐集資訊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460432" y="6256800"/>
            <a:ext cx="432048" cy="360040"/>
          </a:xfrm>
        </p:spPr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http://www.retail-week.com/pictures/636xAny/5/8/2/1281582_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9033" y="3261556"/>
            <a:ext cx="4233277" cy="299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590872" y="537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zh-TW" altLang="en-US" sz="3200" dirty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數據分析很重要</a:t>
            </a:r>
          </a:p>
        </p:txBody>
      </p:sp>
    </p:spTree>
    <p:extLst>
      <p:ext uri="{BB962C8B-B14F-4D97-AF65-F5344CB8AC3E}">
        <p14:creationId xmlns:p14="http://schemas.microsoft.com/office/powerpoint/2010/main" val="3477084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fetchall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smtClean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000087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fetchone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</a:t>
            </a:r>
            <a:r>
              <a:rPr lang="en-US" altLang="zh-TW" dirty="0" err="1" smtClean="0"/>
              <a:t>etchone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en-US" altLang="zh-TW" dirty="0" err="1" smtClean="0"/>
              <a:t>fetchall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8197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sqlite3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connect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tripadvisor.sqlite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hoteldf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to_sql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name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'comments'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index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False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if_exists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'replace'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Pandas </a:t>
            </a:r>
            <a:r>
              <a:rPr lang="zh-TW" altLang="en-US" dirty="0" smtClean="0"/>
              <a:t>將資料塞進資料庫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0512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 smtClean="0"/>
              <a:t>SQLite </a:t>
            </a:r>
            <a:r>
              <a:rPr lang="en-US" altLang="zh-TW" dirty="0"/>
              <a:t>Manager</a:t>
            </a:r>
            <a:endParaRPr lang="zh-TW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1" y="1460689"/>
            <a:ext cx="7871617" cy="414659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948264" y="4077072"/>
            <a:ext cx="720080" cy="72008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32040" y="3314358"/>
            <a:ext cx="361374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SQLite Manager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827600"/>
      </p:ext>
    </p:extLst>
  </p:cSld>
  <p:clrMapOvr>
    <a:masterClrMapping/>
  </p:clrMapOvr>
  <p:transition spd="slow">
    <p:pull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63" y="2232546"/>
            <a:ext cx="8185800" cy="3680090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SQLite Manager</a:t>
            </a:r>
            <a:r>
              <a:rPr lang="zh-TW" altLang="en-US" dirty="0" smtClean="0"/>
              <a:t>瀏覽資料</a:t>
            </a:r>
            <a:endParaRPr lang="zh-TW" altLang="zh-TW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635896" y="2492321"/>
            <a:ext cx="720080" cy="43204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04456" y="1942679"/>
            <a:ext cx="341632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檢視所有塞入的資料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144400"/>
      </p:ext>
    </p:extLst>
  </p:cSld>
  <p:clrMapOvr>
    <a:masterClrMapping/>
  </p:clrMapOvr>
  <p:transition spd="slow">
    <p:pull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sqlite3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connect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tripadvisor.sqlite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read_sql_query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'SELECT count(1) FROM comment;'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db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Pandas </a:t>
            </a:r>
            <a:r>
              <a:rPr lang="zh-TW" altLang="en-US" dirty="0" smtClean="0"/>
              <a:t>下</a:t>
            </a:r>
            <a:r>
              <a:rPr lang="en-US" altLang="zh-TW" dirty="0" smtClean="0"/>
              <a:t>SQL </a:t>
            </a:r>
            <a:r>
              <a:rPr lang="zh-TW" altLang="en-US" dirty="0" smtClean="0"/>
              <a:t>查詢資料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6950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使用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Selenium 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抓資料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2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</a:t>
            </a:r>
            <a:r>
              <a:rPr lang="en-US" altLang="zh-TW" dirty="0" err="1" smtClean="0"/>
              <a:t>Agoda</a:t>
            </a:r>
            <a:r>
              <a:rPr lang="en-US" altLang="zh-TW" dirty="0" smtClean="0"/>
              <a:t> </a:t>
            </a:r>
            <a:r>
              <a:rPr lang="zh-TW" altLang="en-US" dirty="0" smtClean="0"/>
              <a:t>旅館資訊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4" y="1700808"/>
            <a:ext cx="8646219" cy="400714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810204" y="4187171"/>
            <a:ext cx="4056778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/>
              <a:t>http://www.agoda.com/zh-tw/pages/agoda/default/DestinationSearchResult.aspx?asq=ZhkyKxaKhOWN8c4Gnyd0deqwUevWgkw0glOJWIMbaI%2bnaCmaW11NhNhT4NPqwdFFZSrpZh7Si76tat5q8xOcttbraj1s9t1DwplxI%2bIJof3fa1C4dbvXW%2bC3nSiGppMjIGlJ%2bfxiotUg7cHef4W8WKBfkT9WxgLPe0xcDB1Up2MWJLQ3a6yYK0r4fJ9XAMHMBo6KRstE4%2bgeDRLu3f0Oibs74ORwFEnMgKqN7gFwk7%2bKStI%2fdzHjvXk0Bhe3Qwyp7UROPop3XayGlU03HWQCeg%3d%3d&amp;cid=1732641&amp;tag=41460a09-3e65-d173-1233-629e2428d88e&amp;tick=635964446407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46163604"/>
      </p:ext>
    </p:extLst>
  </p:cSld>
  <p:clrMapOvr>
    <a:masterClrMapping/>
  </p:clrMapOvr>
  <p:transition spd="slow">
    <p:pull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9" y="1530014"/>
            <a:ext cx="7292177" cy="3967906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Selenium Plugin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78107" y="5322693"/>
            <a:ext cx="609275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https://addons.mozilla.org/en-US/firefox/addon/selenium-ide/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18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Selenium Plugin </a:t>
            </a:r>
            <a:r>
              <a:rPr lang="zh-TW" altLang="en-US" dirty="0" smtClean="0"/>
              <a:t>錄製動作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356520"/>
            <a:ext cx="5095041" cy="476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14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匯出</a:t>
            </a:r>
            <a:r>
              <a:rPr lang="en-US" altLang="zh-TW" dirty="0" smtClean="0"/>
              <a:t>Selenium </a:t>
            </a:r>
            <a:r>
              <a:rPr lang="zh-TW" altLang="en-US" dirty="0" smtClean="0"/>
              <a:t>腳本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89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636502"/>
            <a:ext cx="4537780" cy="43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579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460432" y="6256800"/>
            <a:ext cx="432048" cy="360040"/>
          </a:xfrm>
        </p:spPr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590872" y="537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zh-TW" altLang="en-US" sz="3200" dirty="0" smtClean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將非結構化數據轉變為結構化數據</a:t>
            </a:r>
            <a:endParaRPr lang="zh-TW" altLang="en-US" sz="3200" dirty="0">
              <a:solidFill>
                <a:srgbClr val="595959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128005" y="2322553"/>
            <a:ext cx="2262158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透由簡單的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SQL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語句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從結構化資料中</a:t>
            </a:r>
            <a:endParaRPr lang="en-US" altLang="zh-TW" dirty="0" smtClean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達到簡單的分析目的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" name="Picture 2" descr="http://www.3idatascraping.com/images/web-data-craw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67859">
            <a:off x="2470340" y="3710872"/>
            <a:ext cx="1876293" cy="18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603" y="3746387"/>
            <a:ext cx="3892397" cy="2323623"/>
          </a:xfrm>
          <a:prstGeom prst="rect">
            <a:avLst/>
          </a:prstGeom>
        </p:spPr>
      </p:pic>
      <p:sp>
        <p:nvSpPr>
          <p:cNvPr id="10" name="圖案 9"/>
          <p:cNvSpPr/>
          <p:nvPr/>
        </p:nvSpPr>
        <p:spPr>
          <a:xfrm rot="3318264">
            <a:off x="3338088" y="2906514"/>
            <a:ext cx="2088874" cy="1456729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1" y="1204525"/>
            <a:ext cx="4720679" cy="193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1437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875F"/>
                </a:solidFill>
                <a:highlight>
                  <a:srgbClr val="FFFFFF"/>
                </a:highlight>
              </a:rPr>
              <a:t># -*- coding: utf-8 -*- 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selenium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selenium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selenium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webdriver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selenium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common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exceptions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NoSuchElementException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selenium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webdriver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common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keys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Keys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time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bs4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browser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webdriver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Firefox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browser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page_source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while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len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'.pager-right'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ele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'.hotel-info'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		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"%s\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t%s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\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t%s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%(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ele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'h3 a'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ele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'h3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ele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'.property-snippet strong'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].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browser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find_element_by_link_text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"Next"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click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browser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page_source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	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time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sleep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browser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抓取旅館資訊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5386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3"/>
          <p:cNvSpPr>
            <a:spLocks noGrp="1"/>
          </p:cNvSpPr>
          <p:nvPr>
            <p:ph type="title"/>
          </p:nvPr>
        </p:nvSpPr>
        <p:spPr>
          <a:xfrm>
            <a:off x="722313" y="2565400"/>
            <a:ext cx="7772400" cy="1362075"/>
          </a:xfrm>
        </p:spPr>
        <p:txBody>
          <a:bodyPr/>
          <a:lstStyle/>
          <a:p>
            <a:r>
              <a:rPr lang="zh-TW" altLang="en-US" cap="none" dirty="0"/>
              <a:t>抓取</a:t>
            </a:r>
            <a:r>
              <a:rPr lang="en-US" altLang="zh-TW" cap="none" dirty="0"/>
              <a:t>Expedia </a:t>
            </a:r>
            <a:r>
              <a:rPr lang="zh-TW" altLang="en-US" cap="none" dirty="0"/>
              <a:t>評論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B1599-7836-4A51-A5A2-5DCA85FFB41C}" type="slidenum">
              <a:rPr lang="zh-TW" altLang="en-US" smtClean="0"/>
              <a:pPr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2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</a:t>
            </a:r>
            <a:r>
              <a:rPr lang="en-US" altLang="zh-TW" dirty="0" smtClean="0"/>
              <a:t>Expedia </a:t>
            </a:r>
            <a:r>
              <a:rPr lang="zh-TW" altLang="en-US" dirty="0" smtClean="0"/>
              <a:t>評論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8" y="1510907"/>
            <a:ext cx="7835120" cy="444110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79305" y="4501278"/>
            <a:ext cx="5770983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https://www.expedia.com.tw/Taipei-Hotels-Leofoo-Hotel.h10084043.Hotel-Information?chkin=2016/4/17&amp;hashTag=default&amp;langid=1028&amp;chkout=2016/4/18&amp;rfrr=page.Global-Merch.lc.twdomesticpage.Deals.1.Hotel.1&amp;rm1=a2&amp;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179316"/>
      </p:ext>
    </p:extLst>
  </p:cSld>
  <p:clrMapOvr>
    <a:masterClrMapping/>
  </p:clrMapOvr>
  <p:transition spd="slow">
    <p:pull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資料放在</a:t>
            </a:r>
            <a:r>
              <a:rPr lang="en-US" altLang="zh-TW" dirty="0" smtClean="0"/>
              <a:t>script </a:t>
            </a:r>
            <a:r>
              <a:rPr lang="zh-TW" altLang="en-US" dirty="0" smtClean="0"/>
              <a:t>中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尋找資料所在地方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9" y="3501008"/>
            <a:ext cx="8482876" cy="177595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094325" y="3363625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2350571" y="2971550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849537" y="2623826"/>
            <a:ext cx="16833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856177" y="3681939"/>
            <a:ext cx="567958" cy="3448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583210" y="3488287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071260" y="3131954"/>
            <a:ext cx="10534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JS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433671" y="4110614"/>
            <a:ext cx="3637589" cy="26424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933326" y="3761781"/>
            <a:ext cx="317524" cy="3175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83039" y="3316342"/>
            <a:ext cx="13356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點選連結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7205667"/>
      </p:ext>
    </p:extLst>
  </p:cSld>
  <p:clrMapOvr>
    <a:masterClrMapping/>
  </p:clrMapOvr>
  <p:transition spd="slow">
    <p:pull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18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https://reviewsvc.expedia.com/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api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/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hotelreviews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/hotel/10084043/?_type=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json&amp;start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=0&amp;items=10&amp;sortBy=&amp;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categoryFilter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=&amp;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languageFilter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=&amp;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languageSort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zh&amp;expweb.activityId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=0f711d9f-ef4c-41fe-9438-65c50c4e11b4&amp;pageName=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page.Hotels.Infosite.Information&amp;origin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=&amp;caller=</a:t>
            </a:r>
            <a:r>
              <a:rPr lang="en-US" altLang="zh-TW" sz="1800" u="sng" dirty="0" err="1">
                <a:solidFill>
                  <a:srgbClr val="005F5F"/>
                </a:solidFill>
                <a:highlight>
                  <a:srgbClr val="FFFFFF"/>
                </a:highlight>
              </a:rPr>
              <a:t>Expedia&amp;jsonpCallback</a:t>
            </a:r>
            <a:r>
              <a:rPr lang="en-US" altLang="zh-TW" sz="1800" u="sng" dirty="0">
                <a:solidFill>
                  <a:srgbClr val="005F5F"/>
                </a:solidFill>
                <a:highlight>
                  <a:srgbClr val="FFFFFF"/>
                </a:highlight>
              </a:rPr>
              <a:t>=jQuery18209602334456608461_1460817949264&amp;_=1460817993925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requests </a:t>
            </a:r>
            <a:r>
              <a:rPr lang="zh-TW" altLang="en-US" dirty="0" smtClean="0"/>
              <a:t>抓取資料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49080"/>
            <a:ext cx="9087732" cy="17920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79305" y="4501278"/>
            <a:ext cx="57709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資料放在 </a:t>
            </a:r>
            <a:r>
              <a:rPr lang="en-US" altLang="zh-TW" dirty="0"/>
              <a:t>jQuery18209602334456608461_1460817949264</a:t>
            </a:r>
            <a:r>
              <a:rPr lang="en-US" altLang="zh-TW" dirty="0" smtClean="0"/>
              <a:t>(… ); </a:t>
            </a:r>
            <a:r>
              <a:rPr lang="zh-TW" altLang="en-US" dirty="0" smtClean="0"/>
              <a:t>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124372"/>
      </p:ext>
    </p:extLst>
  </p:cSld>
  <p:clrMapOvr>
    <a:masterClrMapping/>
  </p:clrMapOvr>
  <p:transition spd="slow">
    <p:pull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r"(\w+)@(\w+)"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"david@numerinfo.com"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r"(\w+)@([a-z.]+)"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"david@numerinfo.com"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r"(\d+)\.(\d+)"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"1999.5"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r"(?P&lt;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first_name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&gt;\w+) (?P&lt;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last_name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"David Chiu"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first_name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last_name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str1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scp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 file.txt root@10.0.0.1:./'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6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search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'^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scp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 ([\w\.]+) (\w+)@([\w\.]+):(.+)'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str1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2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3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4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600" dirty="0"/>
          </a:p>
          <a:p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正規表達式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9221415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正規</a:t>
            </a:r>
            <a:r>
              <a:rPr lang="zh-TW" altLang="en-US" dirty="0"/>
              <a:t>表達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符號與意義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827584" y="1412776"/>
          <a:ext cx="7848872" cy="409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521"/>
                <a:gridCol w="650335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符號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意義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比對除換行外的任意字元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^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比對字串開始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$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比對字串結尾</a:t>
                      </a:r>
                      <a:endParaRPr lang="zh-TW" altLang="en-US" dirty="0"/>
                    </a:p>
                  </a:txBody>
                  <a:tcPr/>
                </a:tc>
              </a:tr>
              <a:tr h="3888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*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0</a:t>
                      </a:r>
                      <a:r>
                        <a:rPr lang="zh-TW" altLang="en-US" sz="1800" dirty="0" smtClean="0"/>
                        <a:t>個或多個由前面正規表達式定義的片段，貪婪方式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1</a:t>
                      </a:r>
                      <a:r>
                        <a:rPr lang="zh-TW" altLang="en-US" sz="1800" dirty="0" smtClean="0"/>
                        <a:t>個或多個由前面的正規表達式定義的片段，貪婪方式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0</a:t>
                      </a:r>
                      <a:r>
                        <a:rPr lang="zh-TW" altLang="en-US" sz="1800" dirty="0" smtClean="0"/>
                        <a:t>個或</a:t>
                      </a:r>
                      <a:r>
                        <a:rPr lang="en-US" altLang="zh-TW" sz="1800" dirty="0" smtClean="0"/>
                        <a:t>1</a:t>
                      </a:r>
                      <a:r>
                        <a:rPr lang="zh-TW" altLang="en-US" sz="1800" dirty="0" smtClean="0"/>
                        <a:t>個由前面的正則表達式定義的片段，貪婪方式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, +?, ??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非貪婪版本的 *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+,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(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盡可能少的</a:t>
                      </a:r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[...] 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方括號內內的字元集中的任意一個字元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括號內的表達式，也表示一個群組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(?P&lt;id&gt;...)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類似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但該組同時得到一個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id,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可以在後面的模式中引用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2658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json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search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'jQuery.*?\(({.*?})\);'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jd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json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loads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group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</a:t>
            </a:r>
            <a:r>
              <a:rPr lang="en-US" altLang="zh-TW" dirty="0" smtClean="0"/>
              <a:t>JQuery </a:t>
            </a:r>
            <a:r>
              <a:rPr lang="zh-TW" altLang="en-US" dirty="0" smtClean="0"/>
              <a:t>中間的</a:t>
            </a:r>
            <a:r>
              <a:rPr lang="en-US" altLang="zh-TW" dirty="0" smtClean="0"/>
              <a:t>JSON</a:t>
            </a:r>
            <a:r>
              <a:rPr lang="zh-TW" altLang="en-US" dirty="0" smtClean="0"/>
              <a:t> 資</a:t>
            </a:r>
            <a:r>
              <a:rPr lang="zh-TW" altLang="en-US" dirty="0"/>
              <a:t>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522167"/>
      </p:ext>
    </p:extLst>
  </p:cSld>
  <p:clrMapOvr>
    <a:masterClrMapping/>
  </p:clrMapOvr>
  <p:transition spd="slow">
    <p:pull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preview </a:t>
            </a:r>
            <a:r>
              <a:rPr lang="zh-TW" altLang="en-US" dirty="0" smtClean="0"/>
              <a:t>檢</a:t>
            </a:r>
            <a:r>
              <a:rPr lang="zh-TW" altLang="en-US" dirty="0"/>
              <a:t>視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檢視資料所在位置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949"/>
            <a:ext cx="7732024" cy="26201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137020"/>
            <a:ext cx="6131347" cy="2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84532"/>
      </p:ext>
    </p:extLst>
  </p:cSld>
  <p:clrMapOvr>
    <a:masterClrMapping/>
  </p:clrMapOvr>
  <p:transition spd="slow">
    <p:pull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pd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DataFrame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jd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reviewDetails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reviewCollection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'review'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df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userNickname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'title'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userDisplayName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reviewText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]].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head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將資料轉換為</a:t>
            </a:r>
            <a:r>
              <a:rPr lang="en-US" altLang="zh-TW" dirty="0" err="1" smtClean="0"/>
              <a:t>DataFrame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47B-88B2-428F-8C7C-05B0F9CA9DF6}" type="slidenum">
              <a:rPr lang="zh-TW" altLang="en-US" smtClean="0"/>
              <a:pPr/>
              <a:t>99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7" y="2924944"/>
            <a:ext cx="8686741" cy="2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12651"/>
      </p:ext>
    </p:extLst>
  </p:cSld>
  <p:clrMapOvr>
    <a:masterClrMapping/>
  </p:clrMapOvr>
  <p:transition spd="slow">
    <p:pull dir="r"/>
  </p:transition>
</p:sld>
</file>

<file path=ppt/theme/theme1.xml><?xml version="1.0" encoding="utf-8"?>
<a:theme xmlns:a="http://schemas.openxmlformats.org/drawingml/2006/main" name="1_自訂設計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29340</TotalTime>
  <Words>3839</Words>
  <Application>Microsoft Office PowerPoint</Application>
  <PresentationFormat>如螢幕大小 (4:3)</PresentationFormat>
  <Paragraphs>793</Paragraphs>
  <Slides>116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116</vt:i4>
      </vt:variant>
    </vt:vector>
  </HeadingPairs>
  <TitlesOfParts>
    <vt:vector size="123" baseType="lpstr">
      <vt:lpstr>微軟正黑體</vt:lpstr>
      <vt:lpstr>新細明體</vt:lpstr>
      <vt:lpstr>Arial</vt:lpstr>
      <vt:lpstr>Calibri</vt:lpstr>
      <vt:lpstr>Consolas</vt:lpstr>
      <vt:lpstr>Wingdings</vt:lpstr>
      <vt:lpstr>1_自訂設計</vt:lpstr>
      <vt:lpstr> 網路爬蟲技術實作研習- 抓取旅遊資訊為例 </vt:lpstr>
      <vt:lpstr>關於我</vt:lpstr>
      <vt:lpstr>課程資料</vt:lpstr>
      <vt:lpstr>課前預備</vt:lpstr>
      <vt:lpstr>PowerPoint 簡報</vt:lpstr>
      <vt:lpstr>使用 Jupyter (Ipython Notebook)</vt:lpstr>
      <vt:lpstr>資料爬取</vt:lpstr>
      <vt:lpstr>PowerPoint 簡報</vt:lpstr>
      <vt:lpstr>PowerPoint 簡報</vt:lpstr>
      <vt:lpstr>爬蟲是怎麼運作的</vt:lpstr>
      <vt:lpstr>使用開發人員工具</vt:lpstr>
      <vt:lpstr>觀察HTTP 請求與返回內容</vt:lpstr>
      <vt:lpstr>什麼是GET?</vt:lpstr>
      <vt:lpstr>Python 抓取網頁的主流套件</vt:lpstr>
      <vt:lpstr>使用GET 抓取頁面資訊</vt:lpstr>
      <vt:lpstr>抓取不同日期區間資料</vt:lpstr>
      <vt:lpstr>找尋更新資訊</vt:lpstr>
      <vt:lpstr>什麼是POST?</vt:lpstr>
      <vt:lpstr>使用requests.post 取得旅館資訊</vt:lpstr>
      <vt:lpstr>GET V.S. POST</vt:lpstr>
      <vt:lpstr>資料剖析</vt:lpstr>
      <vt:lpstr>DOM Tree</vt:lpstr>
      <vt:lpstr>使用BeautifulSoup4</vt:lpstr>
      <vt:lpstr>BeautifulSoup 範例</vt:lpstr>
      <vt:lpstr>找出所有含a tag 的HTML 元素</vt:lpstr>
      <vt:lpstr>取得含有特定ID的元素</vt:lpstr>
      <vt:lpstr>取得含有特定class的元素</vt:lpstr>
      <vt:lpstr>取得所有a tag 內的連結</vt:lpstr>
      <vt:lpstr>尋找CSS 的定位</vt:lpstr>
      <vt:lpstr>TripAdvisor 抓取實戰</vt:lpstr>
      <vt:lpstr>目標：如何抓取TripAdvisor 所有評論</vt:lpstr>
      <vt:lpstr>觀察網路Log</vt:lpstr>
      <vt:lpstr>使用GET 抓取評論</vt:lpstr>
      <vt:lpstr>找尋區隔元素</vt:lpstr>
      <vt:lpstr>找尋評論資料位置</vt:lpstr>
      <vt:lpstr>解析內部內容</vt:lpstr>
      <vt:lpstr>使用get 取值</vt:lpstr>
      <vt:lpstr>部分評論找不到noQuotes</vt:lpstr>
      <vt:lpstr>發現部分評論是在xhr</vt:lpstr>
      <vt:lpstr>增加檢查機制</vt:lpstr>
      <vt:lpstr>使用Pandas整理資料</vt:lpstr>
      <vt:lpstr>使用Pandas整理資料</vt:lpstr>
      <vt:lpstr>使用DataFrame</vt:lpstr>
      <vt:lpstr>使用pandas清理資料</vt:lpstr>
      <vt:lpstr>補完其餘評論</vt:lpstr>
      <vt:lpstr>有包含Review ID 跟locid資訊</vt:lpstr>
      <vt:lpstr>正規表達式 (符號與意義)</vt:lpstr>
      <vt:lpstr>正規表達式範例</vt:lpstr>
      <vt:lpstr>找到review id 與 locid</vt:lpstr>
      <vt:lpstr>抓取非同步評論</vt:lpstr>
      <vt:lpstr>使用format 建立使用者評論URL</vt:lpstr>
      <vt:lpstr>點選更多展開文章</vt:lpstr>
      <vt:lpstr>“更多” 可以展開評論</vt:lpstr>
      <vt:lpstr>整理出review ID</vt:lpstr>
      <vt:lpstr>如何移除掉字串左右的特定字元?</vt:lpstr>
      <vt:lpstr>拿掉review</vt:lpstr>
      <vt:lpstr>join </vt:lpstr>
      <vt:lpstr>將review ID 串聯起來</vt:lpstr>
      <vt:lpstr>使用Expand 取得所有資訊</vt:lpstr>
      <vt:lpstr>展開的資料在extended 下</vt:lpstr>
      <vt:lpstr>將資料整理到list 中</vt:lpstr>
      <vt:lpstr>再次使用pandas 整理資料</vt:lpstr>
      <vt:lpstr>抓取多頁資料</vt:lpstr>
      <vt:lpstr>目標：如何抓取多頁評論</vt:lpstr>
      <vt:lpstr>比較一下連結</vt:lpstr>
      <vt:lpstr>但如何取得頁數</vt:lpstr>
      <vt:lpstr>抓取最後一個數字</vt:lpstr>
      <vt:lpstr>產生頁面連結</vt:lpstr>
      <vt:lpstr>整理抓取頁面函式</vt:lpstr>
      <vt:lpstr>測試函式</vt:lpstr>
      <vt:lpstr>抓取多頁的評論</vt:lpstr>
      <vt:lpstr>將所有的Data Frame 整理成一個list</vt:lpstr>
      <vt:lpstr>使用concat 合併DataFrame資料</vt:lpstr>
      <vt:lpstr>資料儲存 (SQLITE)</vt:lpstr>
      <vt:lpstr>SQLite Manager</vt:lpstr>
      <vt:lpstr>課前知識</vt:lpstr>
      <vt:lpstr>使用python 連結SQLite</vt:lpstr>
      <vt:lpstr>使用python 連結SQLite (2)</vt:lpstr>
      <vt:lpstr>透過SQLite 做資料新增、查詢</vt:lpstr>
      <vt:lpstr>fetchone v.s. fetchall</vt:lpstr>
      <vt:lpstr>使用Pandas 將資料塞進資料庫</vt:lpstr>
      <vt:lpstr>開啟SQLite Manager</vt:lpstr>
      <vt:lpstr>使用SQLite Manager瀏覽資料</vt:lpstr>
      <vt:lpstr>使用Pandas 下SQL 查詢資料</vt:lpstr>
      <vt:lpstr>使用Selenium 抓資料</vt:lpstr>
      <vt:lpstr>抓取Agoda 旅館資訊</vt:lpstr>
      <vt:lpstr>使用Selenium Plugin</vt:lpstr>
      <vt:lpstr>使用Selenium Plugin 錄製動作</vt:lpstr>
      <vt:lpstr>匯出Selenium 腳本</vt:lpstr>
      <vt:lpstr>抓取旅館資訊</vt:lpstr>
      <vt:lpstr>抓取Expedia 評論</vt:lpstr>
      <vt:lpstr>抓取Expedia 評論</vt:lpstr>
      <vt:lpstr>尋找資料所在地方</vt:lpstr>
      <vt:lpstr>使用requests 抓取資料</vt:lpstr>
      <vt:lpstr>正規表達式</vt:lpstr>
      <vt:lpstr>正規表達式 (符號與意義)</vt:lpstr>
      <vt:lpstr>抓取JQuery 中間的JSON 資料</vt:lpstr>
      <vt:lpstr>檢視資料所在位置</vt:lpstr>
      <vt:lpstr>將資料轉換為DataFrame</vt:lpstr>
      <vt:lpstr>如果資料內含JSON</vt:lpstr>
      <vt:lpstr>使用apply 做轉換</vt:lpstr>
      <vt:lpstr>合併DataFrame</vt:lpstr>
      <vt:lpstr>抓取易遊網評論</vt:lpstr>
      <vt:lpstr>易遊網旅館評論</vt:lpstr>
      <vt:lpstr>PowerPoint 簡報</vt:lpstr>
      <vt:lpstr>抓取reviews資訊</vt:lpstr>
      <vt:lpstr>抓取評論區塊</vt:lpstr>
      <vt:lpstr>剖析內文資訊</vt:lpstr>
      <vt:lpstr>抓取所有評論資訊</vt:lpstr>
      <vt:lpstr>抓取Booking.com評論</vt:lpstr>
      <vt:lpstr>取得評論連結</vt:lpstr>
      <vt:lpstr>剖析評論資訊</vt:lpstr>
      <vt:lpstr>抓取 CTRIP 評論</vt:lpstr>
      <vt:lpstr>找到資料所在連結</vt:lpstr>
      <vt:lpstr>使用POST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David Chiu</dc:creator>
  <cp:lastModifiedBy>User</cp:lastModifiedBy>
  <cp:revision>1780</cp:revision>
  <dcterms:created xsi:type="dcterms:W3CDTF">2011-01-06T03:56:16Z</dcterms:created>
  <dcterms:modified xsi:type="dcterms:W3CDTF">2016-04-17T01:04:24Z</dcterms:modified>
</cp:coreProperties>
</file>